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handoutMasterIdLst>
    <p:handoutMasterId r:id="rId35"/>
  </p:handoutMasterIdLst>
  <p:sldIdLst>
    <p:sldId id="345" r:id="rId3"/>
    <p:sldId id="448" r:id="rId4"/>
    <p:sldId id="478" r:id="rId5"/>
    <p:sldId id="481" r:id="rId6"/>
    <p:sldId id="487" r:id="rId7"/>
    <p:sldId id="488" r:id="rId8"/>
    <p:sldId id="469" r:id="rId9"/>
    <p:sldId id="509" r:id="rId10"/>
    <p:sldId id="457" r:id="rId11"/>
    <p:sldId id="541" r:id="rId12"/>
    <p:sldId id="514" r:id="rId13"/>
    <p:sldId id="270" r:id="rId14"/>
    <p:sldId id="511" r:id="rId15"/>
    <p:sldId id="260" r:id="rId16"/>
    <p:sldId id="529" r:id="rId17"/>
    <p:sldId id="530" r:id="rId18"/>
    <p:sldId id="531" r:id="rId19"/>
    <p:sldId id="532" r:id="rId20"/>
    <p:sldId id="533" r:id="rId21"/>
    <p:sldId id="534" r:id="rId22"/>
    <p:sldId id="535" r:id="rId23"/>
    <p:sldId id="536" r:id="rId24"/>
    <p:sldId id="537" r:id="rId25"/>
    <p:sldId id="538" r:id="rId26"/>
    <p:sldId id="539" r:id="rId27"/>
    <p:sldId id="540" r:id="rId28"/>
    <p:sldId id="485" r:id="rId29"/>
    <p:sldId id="528" r:id="rId30"/>
    <p:sldId id="510" r:id="rId31"/>
    <p:sldId id="501" r:id="rId32"/>
    <p:sldId id="486"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23B0E5-4AB1-4A7B-B2F5-FDE0E42E647D}">
          <p14:sldIdLst>
            <p14:sldId id="345"/>
            <p14:sldId id="448"/>
            <p14:sldId id="478"/>
            <p14:sldId id="481"/>
            <p14:sldId id="487"/>
            <p14:sldId id="488"/>
            <p14:sldId id="469"/>
            <p14:sldId id="509"/>
            <p14:sldId id="457"/>
            <p14:sldId id="541"/>
            <p14:sldId id="514"/>
            <p14:sldId id="270"/>
            <p14:sldId id="511"/>
            <p14:sldId id="260"/>
            <p14:sldId id="529"/>
            <p14:sldId id="530"/>
            <p14:sldId id="531"/>
            <p14:sldId id="532"/>
            <p14:sldId id="533"/>
            <p14:sldId id="534"/>
            <p14:sldId id="535"/>
            <p14:sldId id="536"/>
            <p14:sldId id="537"/>
            <p14:sldId id="538"/>
            <p14:sldId id="539"/>
            <p14:sldId id="540"/>
            <p14:sldId id="485"/>
            <p14:sldId id="528"/>
            <p14:sldId id="510"/>
          </p14:sldIdLst>
        </p14:section>
        <p14:section name="Untitled Section" id="{DE5F2ED2-9B5A-48C3-A821-7F36D98D3ED5}">
          <p14:sldIdLst>
            <p14:sldId id="501"/>
            <p14:sldId id="4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00FF"/>
    <a:srgbClr val="AD0313"/>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85" autoAdjust="0"/>
    <p:restoredTop sz="96395" autoAdjust="0"/>
  </p:normalViewPr>
  <p:slideViewPr>
    <p:cSldViewPr snapToGrid="0">
      <p:cViewPr>
        <p:scale>
          <a:sx n="66" d="100"/>
          <a:sy n="66" d="100"/>
        </p:scale>
        <p:origin x="1656" y="116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1BA1A-4A68-4CB3-B7E6-0CF448D77986}"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56E0AAD3-1345-4CC5-A6DB-4481D27B789D}">
      <dgm:prSet custT="1"/>
      <dgm:spPr>
        <a:solidFill>
          <a:srgbClr val="AD0313"/>
        </a:solidFill>
        <a:ln>
          <a:gradFill>
            <a:gsLst>
              <a:gs pos="18000">
                <a:schemeClr val="accent1">
                  <a:lumMod val="5000"/>
                  <a:lumOff val="95000"/>
                </a:schemeClr>
              </a:gs>
              <a:gs pos="43000">
                <a:schemeClr val="accent1">
                  <a:lumMod val="45000"/>
                  <a:lumOff val="55000"/>
                </a:schemeClr>
              </a:gs>
              <a:gs pos="73000">
                <a:schemeClr val="accent1">
                  <a:lumMod val="45000"/>
                  <a:lumOff val="55000"/>
                </a:schemeClr>
              </a:gs>
              <a:gs pos="100000">
                <a:schemeClr val="accent1">
                  <a:lumMod val="30000"/>
                  <a:lumOff val="70000"/>
                </a:schemeClr>
              </a:gs>
            </a:gsLst>
            <a:lin ang="5400000" scaled="1"/>
          </a:gradFill>
        </a:ln>
        <a:effectLst>
          <a:outerShdw blurRad="40000" dist="23000" dir="5400000" rotWithShape="0">
            <a:srgbClr val="AD0313">
              <a:alpha val="35000"/>
            </a:srgbClr>
          </a:outerShdw>
        </a:effectLst>
      </dgm:spPr>
      <dgm:t>
        <a:bodyPr/>
        <a:lstStyle/>
        <a:p>
          <a:pPr rtl="0"/>
          <a:r>
            <a:rPr lang="en-US" sz="2400" b="1" dirty="0" smtClean="0">
              <a:solidFill>
                <a:schemeClr val="bg1"/>
              </a:solidFill>
            </a:rPr>
            <a:t>Total does not exceed $5,000</a:t>
          </a:r>
          <a:endParaRPr lang="en-US" sz="2400" b="1" dirty="0">
            <a:solidFill>
              <a:schemeClr val="bg1"/>
            </a:solidFill>
          </a:endParaRPr>
        </a:p>
      </dgm:t>
    </dgm:pt>
    <dgm:pt modelId="{C35CC36B-7653-4D17-B124-F475876098FD}" type="parTrans" cxnId="{65609811-AE98-4EB3-B56C-AF55EE39E615}">
      <dgm:prSet/>
      <dgm:spPr/>
      <dgm:t>
        <a:bodyPr/>
        <a:lstStyle/>
        <a:p>
          <a:endParaRPr lang="en-US" sz="2400" b="1"/>
        </a:p>
      </dgm:t>
    </dgm:pt>
    <dgm:pt modelId="{76AF519E-F2EB-44A7-BC29-F5527A437965}" type="sibTrans" cxnId="{65609811-AE98-4EB3-B56C-AF55EE39E615}">
      <dgm:prSet/>
      <dgm:spPr/>
      <dgm:t>
        <a:bodyPr/>
        <a:lstStyle/>
        <a:p>
          <a:endParaRPr lang="en-US" sz="2400" b="1"/>
        </a:p>
      </dgm:t>
    </dgm:pt>
    <dgm:pt modelId="{7A8733D6-8205-4162-9572-E1DE6CCE7A32}">
      <dgm:prSet custT="1"/>
      <dgm:spPr>
        <a:solidFill>
          <a:srgbClr val="AD0313"/>
        </a:solidFill>
      </dgm:spPr>
      <dgm:t>
        <a:bodyPr/>
        <a:lstStyle/>
        <a:p>
          <a:r>
            <a:rPr lang="en-US" sz="1800" b="1" dirty="0" smtClean="0"/>
            <a:t>*Scientific and Lab Research Supplies &amp; Equip up to </a:t>
          </a:r>
          <a:r>
            <a:rPr lang="en-US" sz="1800" b="1" dirty="0" smtClean="0"/>
            <a:t>$25,000</a:t>
          </a:r>
          <a:endParaRPr lang="en-US" sz="1800" b="1" dirty="0"/>
        </a:p>
      </dgm:t>
    </dgm:pt>
    <dgm:pt modelId="{1840F89B-452A-468E-8B90-11E375F247C9}" type="parTrans" cxnId="{F22A0AFC-DA08-4EE8-B737-A4263F361921}">
      <dgm:prSet/>
      <dgm:spPr/>
      <dgm:t>
        <a:bodyPr/>
        <a:lstStyle/>
        <a:p>
          <a:endParaRPr lang="en-US" sz="2400" b="1"/>
        </a:p>
      </dgm:t>
    </dgm:pt>
    <dgm:pt modelId="{DD06EC09-596D-48BD-BE86-447BA3B7FB32}" type="sibTrans" cxnId="{F22A0AFC-DA08-4EE8-B737-A4263F361921}">
      <dgm:prSet/>
      <dgm:spPr/>
      <dgm:t>
        <a:bodyPr/>
        <a:lstStyle/>
        <a:p>
          <a:endParaRPr lang="en-US" sz="2400" b="1"/>
        </a:p>
      </dgm:t>
    </dgm:pt>
    <dgm:pt modelId="{9560040C-2CA8-4120-8D95-DE8D96BDF8B4}">
      <dgm:prSet custT="1"/>
      <dgm:spPr>
        <a:solidFill>
          <a:srgbClr val="AD0313"/>
        </a:solidFill>
      </dgm:spPr>
      <dgm:t>
        <a:bodyPr/>
        <a:lstStyle/>
        <a:p>
          <a:r>
            <a:rPr lang="en-US" sz="2000" b="1" dirty="0" smtClean="0"/>
            <a:t>State Contract </a:t>
          </a:r>
          <a:r>
            <a:rPr lang="en-US" sz="1800" b="1" dirty="0" smtClean="0"/>
            <a:t>Purchases </a:t>
          </a:r>
        </a:p>
        <a:p>
          <a:r>
            <a:rPr lang="en-US" sz="1400" b="1" dirty="0" smtClean="0"/>
            <a:t>(RFR required for some transactions </a:t>
          </a:r>
          <a:r>
            <a:rPr lang="en-US" sz="1400" b="1" dirty="0" smtClean="0"/>
            <a:t>&gt;$25K</a:t>
          </a:r>
          <a:r>
            <a:rPr lang="en-US" sz="1400" b="1" dirty="0" smtClean="0"/>
            <a:t>)</a:t>
          </a:r>
          <a:endParaRPr lang="en-US" sz="1400" b="1" dirty="0"/>
        </a:p>
      </dgm:t>
    </dgm:pt>
    <dgm:pt modelId="{1B065530-A8D8-436F-AA7E-BD375107D3C3}" type="parTrans" cxnId="{E587CE6E-3891-43BB-965C-C203E37D040B}">
      <dgm:prSet/>
      <dgm:spPr/>
      <dgm:t>
        <a:bodyPr/>
        <a:lstStyle/>
        <a:p>
          <a:endParaRPr lang="en-US" sz="2400" b="1"/>
        </a:p>
      </dgm:t>
    </dgm:pt>
    <dgm:pt modelId="{212875F2-7A92-469E-9328-B810047294C0}" type="sibTrans" cxnId="{E587CE6E-3891-43BB-965C-C203E37D040B}">
      <dgm:prSet/>
      <dgm:spPr/>
      <dgm:t>
        <a:bodyPr/>
        <a:lstStyle/>
        <a:p>
          <a:endParaRPr lang="en-US" sz="2400" b="1"/>
        </a:p>
      </dgm:t>
    </dgm:pt>
    <dgm:pt modelId="{770547A6-94F8-415B-A8B4-1D3EE5AB3691}">
      <dgm:prSet custT="1"/>
      <dgm:spPr>
        <a:solidFill>
          <a:srgbClr val="AD0313"/>
        </a:solidFill>
      </dgm:spPr>
      <dgm:t>
        <a:bodyPr/>
        <a:lstStyle/>
        <a:p>
          <a:r>
            <a:rPr lang="en-US" sz="2000" b="1" dirty="0" smtClean="0"/>
            <a:t>Public Works Construction - up to $100,000</a:t>
          </a:r>
          <a:endParaRPr lang="en-US" sz="2000" b="1" dirty="0"/>
        </a:p>
      </dgm:t>
    </dgm:pt>
    <dgm:pt modelId="{7DB218E1-7A4C-45DF-A65C-AA7339750BAE}" type="parTrans" cxnId="{683458B1-46A4-43E6-9E45-ED169C282683}">
      <dgm:prSet/>
      <dgm:spPr/>
      <dgm:t>
        <a:bodyPr/>
        <a:lstStyle/>
        <a:p>
          <a:endParaRPr lang="en-US" sz="2400" b="1"/>
        </a:p>
      </dgm:t>
    </dgm:pt>
    <dgm:pt modelId="{0592D22B-7D41-40B4-A34F-C74FF20970B1}" type="sibTrans" cxnId="{683458B1-46A4-43E6-9E45-ED169C282683}">
      <dgm:prSet/>
      <dgm:spPr/>
      <dgm:t>
        <a:bodyPr/>
        <a:lstStyle/>
        <a:p>
          <a:endParaRPr lang="en-US" sz="2400" b="1"/>
        </a:p>
      </dgm:t>
    </dgm:pt>
    <dgm:pt modelId="{86407024-E379-4C70-B0A4-D7A4FFBD24B0}">
      <dgm:prSet custT="1"/>
      <dgm:spPr>
        <a:solidFill>
          <a:srgbClr val="AD0313"/>
        </a:solidFill>
      </dgm:spPr>
      <dgm:t>
        <a:bodyPr/>
        <a:lstStyle/>
        <a:p>
          <a:r>
            <a:rPr lang="en-US" sz="1600" b="1" dirty="0" smtClean="0"/>
            <a:t>Software </a:t>
          </a:r>
        </a:p>
        <a:p>
          <a:r>
            <a:rPr lang="en-US" sz="1200" b="1" dirty="0" smtClean="0"/>
            <a:t>(Additional restrictions for transactions over $150K)</a:t>
          </a:r>
          <a:endParaRPr lang="en-US" sz="1200" b="1" dirty="0"/>
        </a:p>
      </dgm:t>
    </dgm:pt>
    <dgm:pt modelId="{22AA3FE5-5983-4CD2-943D-AD0F04BCC8B8}" type="parTrans" cxnId="{FBD18E97-713A-4852-BDAE-8A3E8986D1E8}">
      <dgm:prSet/>
      <dgm:spPr/>
      <dgm:t>
        <a:bodyPr/>
        <a:lstStyle/>
        <a:p>
          <a:endParaRPr lang="en-US" sz="2400" b="1"/>
        </a:p>
      </dgm:t>
    </dgm:pt>
    <dgm:pt modelId="{3DF0D99B-4E98-401B-A6A5-21DC3EDDCD49}" type="sibTrans" cxnId="{FBD18E97-713A-4852-BDAE-8A3E8986D1E8}">
      <dgm:prSet/>
      <dgm:spPr/>
      <dgm:t>
        <a:bodyPr/>
        <a:lstStyle/>
        <a:p>
          <a:endParaRPr lang="en-US" sz="2400" b="1"/>
        </a:p>
      </dgm:t>
    </dgm:pt>
    <dgm:pt modelId="{7E72A8BB-6123-4174-802A-A984456047D1}">
      <dgm:prSet custT="1"/>
      <dgm:spPr>
        <a:solidFill>
          <a:srgbClr val="AD0313"/>
        </a:solidFill>
      </dgm:spPr>
      <dgm:t>
        <a:bodyPr/>
        <a:lstStyle/>
        <a:p>
          <a:r>
            <a:rPr lang="en-US" sz="2000" b="1" dirty="0" smtClean="0"/>
            <a:t>*Professional Services</a:t>
          </a:r>
          <a:endParaRPr lang="en-US" sz="2000" b="1" dirty="0"/>
        </a:p>
      </dgm:t>
    </dgm:pt>
    <dgm:pt modelId="{EE27B124-523E-4F9A-9311-7F93C2D63228}" type="parTrans" cxnId="{41CBBC4A-7C72-4632-AA30-6B4E6F70ED62}">
      <dgm:prSet/>
      <dgm:spPr/>
      <dgm:t>
        <a:bodyPr/>
        <a:lstStyle/>
        <a:p>
          <a:endParaRPr lang="en-US" sz="2400" b="1"/>
        </a:p>
      </dgm:t>
    </dgm:pt>
    <dgm:pt modelId="{BC18F55A-4F70-4277-885C-4AC3BBB4123A}" type="sibTrans" cxnId="{41CBBC4A-7C72-4632-AA30-6B4E6F70ED62}">
      <dgm:prSet/>
      <dgm:spPr/>
      <dgm:t>
        <a:bodyPr/>
        <a:lstStyle/>
        <a:p>
          <a:endParaRPr lang="en-US" sz="2400" b="1"/>
        </a:p>
      </dgm:t>
    </dgm:pt>
    <dgm:pt modelId="{E451CDC7-3C90-42FF-97BC-D295C4763828}">
      <dgm:prSet custT="1"/>
      <dgm:spPr>
        <a:solidFill>
          <a:srgbClr val="AD0313"/>
        </a:solidFill>
      </dgm:spPr>
      <dgm:t>
        <a:bodyPr/>
        <a:lstStyle/>
        <a:p>
          <a:r>
            <a:rPr lang="en-US" sz="2400" b="1" dirty="0" smtClean="0"/>
            <a:t>*</a:t>
          </a:r>
          <a:r>
            <a:rPr lang="en-US" sz="2000" b="1" dirty="0" smtClean="0"/>
            <a:t>Sole/Single</a:t>
          </a:r>
          <a:r>
            <a:rPr lang="en-US" sz="2400" b="1" dirty="0" smtClean="0"/>
            <a:t> Source Purchases</a:t>
          </a:r>
          <a:endParaRPr lang="en-US" sz="2400" b="1" dirty="0"/>
        </a:p>
      </dgm:t>
    </dgm:pt>
    <dgm:pt modelId="{51B8C714-2698-44EA-BEC6-9133C76BFF4F}" type="parTrans" cxnId="{086FAF0B-3685-4748-950B-0FE2C4BD205B}">
      <dgm:prSet/>
      <dgm:spPr/>
      <dgm:t>
        <a:bodyPr/>
        <a:lstStyle/>
        <a:p>
          <a:endParaRPr lang="en-US" sz="2400" b="1"/>
        </a:p>
      </dgm:t>
    </dgm:pt>
    <dgm:pt modelId="{C9E7F9BE-603B-4B04-AA41-455377FD1D50}" type="sibTrans" cxnId="{086FAF0B-3685-4748-950B-0FE2C4BD205B}">
      <dgm:prSet/>
      <dgm:spPr/>
      <dgm:t>
        <a:bodyPr/>
        <a:lstStyle/>
        <a:p>
          <a:endParaRPr lang="en-US" sz="2400" b="1"/>
        </a:p>
      </dgm:t>
    </dgm:pt>
    <dgm:pt modelId="{A0FC9856-665F-4600-9D83-71E9D265C405}">
      <dgm:prSet custT="1"/>
      <dgm:spPr>
        <a:solidFill>
          <a:srgbClr val="AD0313"/>
        </a:solidFill>
      </dgm:spPr>
      <dgm:t>
        <a:bodyPr/>
        <a:lstStyle/>
        <a:p>
          <a:r>
            <a:rPr lang="en-US" sz="2800" b="1" dirty="0" smtClean="0"/>
            <a:t>*</a:t>
          </a:r>
          <a:r>
            <a:rPr lang="en-US" sz="2000" b="1" dirty="0" smtClean="0"/>
            <a:t>Emergency</a:t>
          </a:r>
          <a:r>
            <a:rPr lang="en-US" sz="2800" b="1" dirty="0" smtClean="0"/>
            <a:t> Purchases</a:t>
          </a:r>
          <a:endParaRPr lang="en-US" sz="2800" b="1" dirty="0"/>
        </a:p>
      </dgm:t>
    </dgm:pt>
    <dgm:pt modelId="{80100914-61BD-4956-AB06-F6C367D9FB9F}" type="parTrans" cxnId="{E9D45425-CDEF-4BCD-ABAE-6F4597D83272}">
      <dgm:prSet/>
      <dgm:spPr/>
      <dgm:t>
        <a:bodyPr/>
        <a:lstStyle/>
        <a:p>
          <a:endParaRPr lang="en-US" sz="2400" b="1"/>
        </a:p>
      </dgm:t>
    </dgm:pt>
    <dgm:pt modelId="{94B26DAF-3311-49C8-B805-E44B3974C830}" type="sibTrans" cxnId="{E9D45425-CDEF-4BCD-ABAE-6F4597D83272}">
      <dgm:prSet/>
      <dgm:spPr/>
      <dgm:t>
        <a:bodyPr/>
        <a:lstStyle/>
        <a:p>
          <a:endParaRPr lang="en-US" sz="2400" b="1"/>
        </a:p>
      </dgm:t>
    </dgm:pt>
    <dgm:pt modelId="{8973EB86-3FC3-4A54-89B9-EDCF85B04FC9}">
      <dgm:prSet custT="1"/>
      <dgm:spPr>
        <a:solidFill>
          <a:srgbClr val="AD0313"/>
        </a:solidFill>
      </dgm:spPr>
      <dgm:t>
        <a:bodyPr/>
        <a:lstStyle/>
        <a:p>
          <a:r>
            <a:rPr lang="en-US" sz="2800" b="1" dirty="0" smtClean="0"/>
            <a:t>Used </a:t>
          </a:r>
          <a:r>
            <a:rPr lang="en-US" sz="2400" b="1" dirty="0" smtClean="0"/>
            <a:t>Equipment</a:t>
          </a:r>
          <a:endParaRPr lang="en-US" sz="2800" b="1" dirty="0"/>
        </a:p>
      </dgm:t>
    </dgm:pt>
    <dgm:pt modelId="{5840E89C-D60B-42F1-9890-EFED31344E0B}" type="parTrans" cxnId="{3E8D4AB7-EA7A-4312-9A7C-AC5C2E0F2B4C}">
      <dgm:prSet/>
      <dgm:spPr/>
      <dgm:t>
        <a:bodyPr/>
        <a:lstStyle/>
        <a:p>
          <a:endParaRPr lang="en-US" sz="2400" b="1"/>
        </a:p>
      </dgm:t>
    </dgm:pt>
    <dgm:pt modelId="{5DA66989-8D4E-4E9F-B3FC-8458AE46584E}" type="sibTrans" cxnId="{3E8D4AB7-EA7A-4312-9A7C-AC5C2E0F2B4C}">
      <dgm:prSet/>
      <dgm:spPr/>
      <dgm:t>
        <a:bodyPr/>
        <a:lstStyle/>
        <a:p>
          <a:endParaRPr lang="en-US" sz="2400" b="1"/>
        </a:p>
      </dgm:t>
    </dgm:pt>
    <dgm:pt modelId="{AEBB0FB3-C239-4B59-80B2-E3176A5B0048}">
      <dgm:prSet custT="1"/>
      <dgm:spPr>
        <a:solidFill>
          <a:srgbClr val="AD0313"/>
        </a:solidFill>
      </dgm:spPr>
      <dgm:t>
        <a:bodyPr/>
        <a:lstStyle/>
        <a:p>
          <a:r>
            <a:rPr lang="en-US" sz="1600" b="1" dirty="0" smtClean="0"/>
            <a:t>Intergovernmental Purchases</a:t>
          </a:r>
          <a:endParaRPr lang="en-US" sz="1600" b="1" dirty="0"/>
        </a:p>
      </dgm:t>
    </dgm:pt>
    <dgm:pt modelId="{E287AA36-F346-485B-A41B-71AA60213097}" type="parTrans" cxnId="{D26D0F47-2557-44F9-988F-AB2C3026DE7C}">
      <dgm:prSet/>
      <dgm:spPr/>
      <dgm:t>
        <a:bodyPr/>
        <a:lstStyle/>
        <a:p>
          <a:endParaRPr lang="en-US" sz="2400" b="1"/>
        </a:p>
      </dgm:t>
    </dgm:pt>
    <dgm:pt modelId="{874B7EE8-CBC3-40E2-8CA6-5F7360380532}" type="sibTrans" cxnId="{D26D0F47-2557-44F9-988F-AB2C3026DE7C}">
      <dgm:prSet/>
      <dgm:spPr/>
      <dgm:t>
        <a:bodyPr/>
        <a:lstStyle/>
        <a:p>
          <a:endParaRPr lang="en-US" sz="2400" b="1"/>
        </a:p>
      </dgm:t>
    </dgm:pt>
    <dgm:pt modelId="{137B0698-EC89-4B00-836A-3B0C43852001}">
      <dgm:prSet custT="1"/>
      <dgm:spPr>
        <a:solidFill>
          <a:srgbClr val="AD0313"/>
        </a:solidFill>
      </dgm:spPr>
      <dgm:t>
        <a:bodyPr/>
        <a:lstStyle/>
        <a:p>
          <a:r>
            <a:rPr lang="en-US" sz="2400" b="1" dirty="0" smtClean="0"/>
            <a:t>Advertising</a:t>
          </a:r>
          <a:endParaRPr lang="en-US" sz="2400" b="1" dirty="0"/>
        </a:p>
      </dgm:t>
    </dgm:pt>
    <dgm:pt modelId="{4940B145-5E13-4864-89EE-04CD3B979353}" type="parTrans" cxnId="{846ACFDF-D400-45DF-8B82-8AA48611C24B}">
      <dgm:prSet/>
      <dgm:spPr/>
      <dgm:t>
        <a:bodyPr/>
        <a:lstStyle/>
        <a:p>
          <a:endParaRPr lang="en-US" sz="2400" b="1"/>
        </a:p>
      </dgm:t>
    </dgm:pt>
    <dgm:pt modelId="{2FAB0F53-AE35-4300-B06B-446EEF13527D}" type="sibTrans" cxnId="{846ACFDF-D400-45DF-8B82-8AA48611C24B}">
      <dgm:prSet/>
      <dgm:spPr/>
      <dgm:t>
        <a:bodyPr/>
        <a:lstStyle/>
        <a:p>
          <a:endParaRPr lang="en-US" sz="2400" b="1"/>
        </a:p>
      </dgm:t>
    </dgm:pt>
    <dgm:pt modelId="{9E1936B4-9229-4BE5-B439-D8AF9BA5045A}">
      <dgm:prSet custT="1"/>
      <dgm:spPr>
        <a:solidFill>
          <a:srgbClr val="AD0313"/>
        </a:solidFill>
      </dgm:spPr>
      <dgm:t>
        <a:bodyPr/>
        <a:lstStyle/>
        <a:p>
          <a:r>
            <a:rPr lang="en-US" sz="2400" b="1" dirty="0" smtClean="0"/>
            <a:t>Utilities</a:t>
          </a:r>
          <a:r>
            <a:rPr lang="en-US" sz="1800" b="1" dirty="0" smtClean="0"/>
            <a:t> Includes cable services</a:t>
          </a:r>
          <a:endParaRPr lang="en-US" sz="1800" b="1" dirty="0"/>
        </a:p>
      </dgm:t>
    </dgm:pt>
    <dgm:pt modelId="{8BD24BA7-8923-4BAD-8DAD-01246B294178}" type="parTrans" cxnId="{CBDE4448-DF17-472D-800A-3FD7750348ED}">
      <dgm:prSet/>
      <dgm:spPr/>
      <dgm:t>
        <a:bodyPr/>
        <a:lstStyle/>
        <a:p>
          <a:endParaRPr lang="en-US" sz="2400" b="1"/>
        </a:p>
      </dgm:t>
    </dgm:pt>
    <dgm:pt modelId="{322D1B3D-BA92-44A1-A952-1921067352C1}" type="sibTrans" cxnId="{CBDE4448-DF17-472D-800A-3FD7750348ED}">
      <dgm:prSet/>
      <dgm:spPr/>
      <dgm:t>
        <a:bodyPr/>
        <a:lstStyle/>
        <a:p>
          <a:endParaRPr lang="en-US" sz="2400" b="1"/>
        </a:p>
      </dgm:t>
    </dgm:pt>
    <dgm:pt modelId="{43BC1245-FAE5-4994-B485-8D90A00BB8C9}">
      <dgm:prSet custT="1"/>
      <dgm:spPr>
        <a:solidFill>
          <a:srgbClr val="AD0313"/>
        </a:solidFill>
      </dgm:spPr>
      <dgm:t>
        <a:bodyPr/>
        <a:lstStyle/>
        <a:p>
          <a:r>
            <a:rPr lang="en-US" sz="2000" b="1" dirty="0" smtClean="0"/>
            <a:t>Art Exhibits </a:t>
          </a:r>
        </a:p>
        <a:p>
          <a:r>
            <a:rPr lang="en-US" sz="1600" b="1" dirty="0" smtClean="0"/>
            <a:t>and associated transport services</a:t>
          </a:r>
          <a:endParaRPr lang="en-US" sz="1600" b="1" dirty="0"/>
        </a:p>
      </dgm:t>
    </dgm:pt>
    <dgm:pt modelId="{97CD5C50-9360-45CD-9B90-FD9973181126}" type="parTrans" cxnId="{7780F4D1-FDC9-4655-834E-3C9DCF985CE2}">
      <dgm:prSet/>
      <dgm:spPr/>
      <dgm:t>
        <a:bodyPr/>
        <a:lstStyle/>
        <a:p>
          <a:endParaRPr lang="en-US" sz="2400" b="1"/>
        </a:p>
      </dgm:t>
    </dgm:pt>
    <dgm:pt modelId="{E489C5C0-A8E0-488B-812B-24A87AD4CE56}" type="sibTrans" cxnId="{7780F4D1-FDC9-4655-834E-3C9DCF985CE2}">
      <dgm:prSet/>
      <dgm:spPr/>
      <dgm:t>
        <a:bodyPr/>
        <a:lstStyle/>
        <a:p>
          <a:endParaRPr lang="en-US" sz="2400" b="1"/>
        </a:p>
      </dgm:t>
    </dgm:pt>
    <dgm:pt modelId="{B564F884-2BD7-42BF-957D-417CAC40F276}">
      <dgm:prSet custT="1"/>
      <dgm:spPr>
        <a:solidFill>
          <a:srgbClr val="AD0313"/>
        </a:solidFill>
      </dgm:spPr>
      <dgm:t>
        <a:bodyPr/>
        <a:lstStyle/>
        <a:p>
          <a:r>
            <a:rPr lang="en-US" sz="2000" b="1" dirty="0" smtClean="0"/>
            <a:t>Subscriptions </a:t>
          </a:r>
          <a:r>
            <a:rPr lang="en-US" sz="1100" b="1" dirty="0" smtClean="0"/>
            <a:t>(Additional restrictions for transactions over $225K)</a:t>
          </a:r>
          <a:endParaRPr lang="en-US" sz="1100" b="1" dirty="0"/>
        </a:p>
      </dgm:t>
    </dgm:pt>
    <dgm:pt modelId="{87E325CE-69BC-4682-A74B-3A93E6770134}" type="parTrans" cxnId="{460076AD-EEC5-4DEC-9B60-E461FDDE5FA3}">
      <dgm:prSet/>
      <dgm:spPr/>
      <dgm:t>
        <a:bodyPr/>
        <a:lstStyle/>
        <a:p>
          <a:endParaRPr lang="en-US" sz="2400" b="1"/>
        </a:p>
      </dgm:t>
    </dgm:pt>
    <dgm:pt modelId="{4483B4FC-8C40-4A0C-A631-BA6CC2B3E6F6}" type="sibTrans" cxnId="{460076AD-EEC5-4DEC-9B60-E461FDDE5FA3}">
      <dgm:prSet/>
      <dgm:spPr/>
      <dgm:t>
        <a:bodyPr/>
        <a:lstStyle/>
        <a:p>
          <a:endParaRPr lang="en-US" sz="2400" b="1"/>
        </a:p>
      </dgm:t>
    </dgm:pt>
    <dgm:pt modelId="{4E36130A-111B-4471-931D-4AEE60E4016A}">
      <dgm:prSet custT="1"/>
      <dgm:spPr>
        <a:solidFill>
          <a:srgbClr val="AD0313"/>
        </a:solidFill>
      </dgm:spPr>
      <dgm:t>
        <a:bodyPr/>
        <a:lstStyle/>
        <a:p>
          <a:r>
            <a:rPr lang="en-US" sz="1800" b="1" dirty="0" smtClean="0"/>
            <a:t>*Repairs or repair parts by authorized dealers</a:t>
          </a:r>
          <a:endParaRPr lang="en-US" sz="1800" b="1" dirty="0"/>
        </a:p>
      </dgm:t>
    </dgm:pt>
    <dgm:pt modelId="{FC4AA771-4099-43BB-A810-89AD78AF2864}" type="parTrans" cxnId="{3BE105B0-C9C1-4DFF-AE8E-C03EDA0584DB}">
      <dgm:prSet/>
      <dgm:spPr/>
      <dgm:t>
        <a:bodyPr/>
        <a:lstStyle/>
        <a:p>
          <a:endParaRPr lang="en-US" sz="2400" b="1"/>
        </a:p>
      </dgm:t>
    </dgm:pt>
    <dgm:pt modelId="{37DE335F-5A9B-4D9E-B927-5B1B52467EA7}" type="sibTrans" cxnId="{3BE105B0-C9C1-4DFF-AE8E-C03EDA0584DB}">
      <dgm:prSet/>
      <dgm:spPr/>
      <dgm:t>
        <a:bodyPr/>
        <a:lstStyle/>
        <a:p>
          <a:endParaRPr lang="en-US" sz="2400" b="1"/>
        </a:p>
      </dgm:t>
    </dgm:pt>
    <dgm:pt modelId="{195B911D-7007-4F65-B655-DFBDDC150BF0}">
      <dgm:prSet custT="1"/>
      <dgm:spPr>
        <a:solidFill>
          <a:srgbClr val="AD0313"/>
        </a:solidFill>
      </dgm:spPr>
      <dgm:t>
        <a:bodyPr/>
        <a:lstStyle/>
        <a:p>
          <a:r>
            <a:rPr lang="en-US" sz="1800" b="1" dirty="0" smtClean="0"/>
            <a:t>Orders for items on annual POs </a:t>
          </a:r>
          <a:endParaRPr lang="en-US" sz="1800" b="1" dirty="0"/>
        </a:p>
      </dgm:t>
    </dgm:pt>
    <dgm:pt modelId="{E95FB9E7-335B-4D26-B459-6A2B7ED1C6E9}" type="parTrans" cxnId="{AE9BEFD8-ACA6-43C8-B8F9-D8E992EF3099}">
      <dgm:prSet/>
      <dgm:spPr/>
      <dgm:t>
        <a:bodyPr/>
        <a:lstStyle/>
        <a:p>
          <a:endParaRPr lang="en-US" sz="2400" b="1"/>
        </a:p>
      </dgm:t>
    </dgm:pt>
    <dgm:pt modelId="{50C98466-1F90-4F8B-8B0D-632E1B84CD14}" type="sibTrans" cxnId="{AE9BEFD8-ACA6-43C8-B8F9-D8E992EF3099}">
      <dgm:prSet/>
      <dgm:spPr/>
      <dgm:t>
        <a:bodyPr/>
        <a:lstStyle/>
        <a:p>
          <a:endParaRPr lang="en-US" sz="2400" b="1"/>
        </a:p>
      </dgm:t>
    </dgm:pt>
    <dgm:pt modelId="{0EE22408-425F-4B29-AF80-F65C8F357402}" type="pres">
      <dgm:prSet presAssocID="{9D21BA1A-4A68-4CB3-B7E6-0CF448D77986}" presName="diagram" presStyleCnt="0">
        <dgm:presLayoutVars>
          <dgm:dir/>
          <dgm:resizeHandles val="exact"/>
        </dgm:presLayoutVars>
      </dgm:prSet>
      <dgm:spPr/>
      <dgm:t>
        <a:bodyPr/>
        <a:lstStyle/>
        <a:p>
          <a:endParaRPr lang="en-US"/>
        </a:p>
      </dgm:t>
    </dgm:pt>
    <dgm:pt modelId="{A532B42A-5490-45B9-8B4C-2AE095C68BC2}" type="pres">
      <dgm:prSet presAssocID="{56E0AAD3-1345-4CC5-A6DB-4481D27B789D}" presName="node" presStyleLbl="node1" presStyleIdx="0" presStyleCnt="16">
        <dgm:presLayoutVars>
          <dgm:bulletEnabled val="1"/>
        </dgm:presLayoutVars>
      </dgm:prSet>
      <dgm:spPr/>
      <dgm:t>
        <a:bodyPr/>
        <a:lstStyle/>
        <a:p>
          <a:endParaRPr lang="en-US"/>
        </a:p>
      </dgm:t>
    </dgm:pt>
    <dgm:pt modelId="{0AFBCB7B-DA47-41F7-ADAF-62A639472429}" type="pres">
      <dgm:prSet presAssocID="{76AF519E-F2EB-44A7-BC29-F5527A437965}" presName="sibTrans" presStyleCnt="0"/>
      <dgm:spPr/>
      <dgm:t>
        <a:bodyPr/>
        <a:lstStyle/>
        <a:p>
          <a:endParaRPr lang="en-US"/>
        </a:p>
      </dgm:t>
    </dgm:pt>
    <dgm:pt modelId="{A1AA7129-3DCE-4C40-9272-75B10B6D3032}" type="pres">
      <dgm:prSet presAssocID="{7A8733D6-8205-4162-9572-E1DE6CCE7A32}" presName="node" presStyleLbl="node1" presStyleIdx="1" presStyleCnt="16">
        <dgm:presLayoutVars>
          <dgm:bulletEnabled val="1"/>
        </dgm:presLayoutVars>
      </dgm:prSet>
      <dgm:spPr/>
      <dgm:t>
        <a:bodyPr/>
        <a:lstStyle/>
        <a:p>
          <a:endParaRPr lang="en-US"/>
        </a:p>
      </dgm:t>
    </dgm:pt>
    <dgm:pt modelId="{C0B987E4-535B-4B55-B268-9A4643522C0E}" type="pres">
      <dgm:prSet presAssocID="{DD06EC09-596D-48BD-BE86-447BA3B7FB32}" presName="sibTrans" presStyleCnt="0"/>
      <dgm:spPr/>
      <dgm:t>
        <a:bodyPr/>
        <a:lstStyle/>
        <a:p>
          <a:endParaRPr lang="en-US"/>
        </a:p>
      </dgm:t>
    </dgm:pt>
    <dgm:pt modelId="{3EFB5634-6E3C-4158-8E1F-F21634156CFF}" type="pres">
      <dgm:prSet presAssocID="{9560040C-2CA8-4120-8D95-DE8D96BDF8B4}" presName="node" presStyleLbl="node1" presStyleIdx="2" presStyleCnt="16">
        <dgm:presLayoutVars>
          <dgm:bulletEnabled val="1"/>
        </dgm:presLayoutVars>
      </dgm:prSet>
      <dgm:spPr/>
      <dgm:t>
        <a:bodyPr/>
        <a:lstStyle/>
        <a:p>
          <a:endParaRPr lang="en-US"/>
        </a:p>
      </dgm:t>
    </dgm:pt>
    <dgm:pt modelId="{097CD28B-2DD8-4482-811A-52D7E28859A2}" type="pres">
      <dgm:prSet presAssocID="{212875F2-7A92-469E-9328-B810047294C0}" presName="sibTrans" presStyleCnt="0"/>
      <dgm:spPr/>
      <dgm:t>
        <a:bodyPr/>
        <a:lstStyle/>
        <a:p>
          <a:endParaRPr lang="en-US"/>
        </a:p>
      </dgm:t>
    </dgm:pt>
    <dgm:pt modelId="{CAADEAF6-FDFF-4411-BE81-EFE707CD97A7}" type="pres">
      <dgm:prSet presAssocID="{770547A6-94F8-415B-A8B4-1D3EE5AB3691}" presName="node" presStyleLbl="node1" presStyleIdx="3" presStyleCnt="16">
        <dgm:presLayoutVars>
          <dgm:bulletEnabled val="1"/>
        </dgm:presLayoutVars>
      </dgm:prSet>
      <dgm:spPr/>
      <dgm:t>
        <a:bodyPr/>
        <a:lstStyle/>
        <a:p>
          <a:endParaRPr lang="en-US"/>
        </a:p>
      </dgm:t>
    </dgm:pt>
    <dgm:pt modelId="{831F76CA-49FB-4407-83D7-35B588531D3B}" type="pres">
      <dgm:prSet presAssocID="{0592D22B-7D41-40B4-A34F-C74FF20970B1}" presName="sibTrans" presStyleCnt="0"/>
      <dgm:spPr/>
      <dgm:t>
        <a:bodyPr/>
        <a:lstStyle/>
        <a:p>
          <a:endParaRPr lang="en-US"/>
        </a:p>
      </dgm:t>
    </dgm:pt>
    <dgm:pt modelId="{1EAF9193-1C32-4839-961F-703E449489E7}" type="pres">
      <dgm:prSet presAssocID="{86407024-E379-4C70-B0A4-D7A4FFBD24B0}" presName="node" presStyleLbl="node1" presStyleIdx="4" presStyleCnt="16">
        <dgm:presLayoutVars>
          <dgm:bulletEnabled val="1"/>
        </dgm:presLayoutVars>
      </dgm:prSet>
      <dgm:spPr/>
      <dgm:t>
        <a:bodyPr/>
        <a:lstStyle/>
        <a:p>
          <a:endParaRPr lang="en-US"/>
        </a:p>
      </dgm:t>
    </dgm:pt>
    <dgm:pt modelId="{227B4BD1-9DD0-4C4E-893E-5C3B611E23D4}" type="pres">
      <dgm:prSet presAssocID="{3DF0D99B-4E98-401B-A6A5-21DC3EDDCD49}" presName="sibTrans" presStyleCnt="0"/>
      <dgm:spPr/>
      <dgm:t>
        <a:bodyPr/>
        <a:lstStyle/>
        <a:p>
          <a:endParaRPr lang="en-US"/>
        </a:p>
      </dgm:t>
    </dgm:pt>
    <dgm:pt modelId="{48F1E082-4ECD-47EA-AA77-F373BA74A12C}" type="pres">
      <dgm:prSet presAssocID="{7E72A8BB-6123-4174-802A-A984456047D1}" presName="node" presStyleLbl="node1" presStyleIdx="5" presStyleCnt="16">
        <dgm:presLayoutVars>
          <dgm:bulletEnabled val="1"/>
        </dgm:presLayoutVars>
      </dgm:prSet>
      <dgm:spPr/>
      <dgm:t>
        <a:bodyPr/>
        <a:lstStyle/>
        <a:p>
          <a:endParaRPr lang="en-US"/>
        </a:p>
      </dgm:t>
    </dgm:pt>
    <dgm:pt modelId="{16F7A5E5-8DBD-4C51-A80D-936484EFC492}" type="pres">
      <dgm:prSet presAssocID="{BC18F55A-4F70-4277-885C-4AC3BBB4123A}" presName="sibTrans" presStyleCnt="0"/>
      <dgm:spPr/>
      <dgm:t>
        <a:bodyPr/>
        <a:lstStyle/>
        <a:p>
          <a:endParaRPr lang="en-US"/>
        </a:p>
      </dgm:t>
    </dgm:pt>
    <dgm:pt modelId="{D9F8912F-CF60-4A32-9113-2D4BCA4E901A}" type="pres">
      <dgm:prSet presAssocID="{E451CDC7-3C90-42FF-97BC-D295C4763828}" presName="node" presStyleLbl="node1" presStyleIdx="6" presStyleCnt="16">
        <dgm:presLayoutVars>
          <dgm:bulletEnabled val="1"/>
        </dgm:presLayoutVars>
      </dgm:prSet>
      <dgm:spPr/>
      <dgm:t>
        <a:bodyPr/>
        <a:lstStyle/>
        <a:p>
          <a:endParaRPr lang="en-US"/>
        </a:p>
      </dgm:t>
    </dgm:pt>
    <dgm:pt modelId="{14F1C085-66DD-43FC-A9E7-1B24F9DA17FF}" type="pres">
      <dgm:prSet presAssocID="{C9E7F9BE-603B-4B04-AA41-455377FD1D50}" presName="sibTrans" presStyleCnt="0"/>
      <dgm:spPr/>
      <dgm:t>
        <a:bodyPr/>
        <a:lstStyle/>
        <a:p>
          <a:endParaRPr lang="en-US"/>
        </a:p>
      </dgm:t>
    </dgm:pt>
    <dgm:pt modelId="{CC89A2A8-9991-4827-9B45-6B1701BBE4CC}" type="pres">
      <dgm:prSet presAssocID="{A0FC9856-665F-4600-9D83-71E9D265C405}" presName="node" presStyleLbl="node1" presStyleIdx="7" presStyleCnt="16">
        <dgm:presLayoutVars>
          <dgm:bulletEnabled val="1"/>
        </dgm:presLayoutVars>
      </dgm:prSet>
      <dgm:spPr/>
      <dgm:t>
        <a:bodyPr/>
        <a:lstStyle/>
        <a:p>
          <a:endParaRPr lang="en-US"/>
        </a:p>
      </dgm:t>
    </dgm:pt>
    <dgm:pt modelId="{19F74842-A582-4742-9C25-9FC01BFD83B2}" type="pres">
      <dgm:prSet presAssocID="{94B26DAF-3311-49C8-B805-E44B3974C830}" presName="sibTrans" presStyleCnt="0"/>
      <dgm:spPr/>
      <dgm:t>
        <a:bodyPr/>
        <a:lstStyle/>
        <a:p>
          <a:endParaRPr lang="en-US"/>
        </a:p>
      </dgm:t>
    </dgm:pt>
    <dgm:pt modelId="{05B6A264-1AFB-40B9-9DAF-8A226C13E355}" type="pres">
      <dgm:prSet presAssocID="{8973EB86-3FC3-4A54-89B9-EDCF85B04FC9}" presName="node" presStyleLbl="node1" presStyleIdx="8" presStyleCnt="16">
        <dgm:presLayoutVars>
          <dgm:bulletEnabled val="1"/>
        </dgm:presLayoutVars>
      </dgm:prSet>
      <dgm:spPr/>
      <dgm:t>
        <a:bodyPr/>
        <a:lstStyle/>
        <a:p>
          <a:endParaRPr lang="en-US"/>
        </a:p>
      </dgm:t>
    </dgm:pt>
    <dgm:pt modelId="{12B30A0B-569E-4229-B2CA-C14E119EDB6A}" type="pres">
      <dgm:prSet presAssocID="{5DA66989-8D4E-4E9F-B3FC-8458AE46584E}" presName="sibTrans" presStyleCnt="0"/>
      <dgm:spPr/>
      <dgm:t>
        <a:bodyPr/>
        <a:lstStyle/>
        <a:p>
          <a:endParaRPr lang="en-US"/>
        </a:p>
      </dgm:t>
    </dgm:pt>
    <dgm:pt modelId="{905ECA7B-111E-484E-A2A9-0B55E3D81EE7}" type="pres">
      <dgm:prSet presAssocID="{AEBB0FB3-C239-4B59-80B2-E3176A5B0048}" presName="node" presStyleLbl="node1" presStyleIdx="9" presStyleCnt="16">
        <dgm:presLayoutVars>
          <dgm:bulletEnabled val="1"/>
        </dgm:presLayoutVars>
      </dgm:prSet>
      <dgm:spPr/>
      <dgm:t>
        <a:bodyPr/>
        <a:lstStyle/>
        <a:p>
          <a:endParaRPr lang="en-US"/>
        </a:p>
      </dgm:t>
    </dgm:pt>
    <dgm:pt modelId="{2E90EF08-29A7-4556-BCEB-905FB40E806B}" type="pres">
      <dgm:prSet presAssocID="{874B7EE8-CBC3-40E2-8CA6-5F7360380532}" presName="sibTrans" presStyleCnt="0"/>
      <dgm:spPr/>
      <dgm:t>
        <a:bodyPr/>
        <a:lstStyle/>
        <a:p>
          <a:endParaRPr lang="en-US"/>
        </a:p>
      </dgm:t>
    </dgm:pt>
    <dgm:pt modelId="{08169C7C-2E3F-44B4-83A9-DFFB1DB55DC4}" type="pres">
      <dgm:prSet presAssocID="{137B0698-EC89-4B00-836A-3B0C43852001}" presName="node" presStyleLbl="node1" presStyleIdx="10" presStyleCnt="16">
        <dgm:presLayoutVars>
          <dgm:bulletEnabled val="1"/>
        </dgm:presLayoutVars>
      </dgm:prSet>
      <dgm:spPr/>
      <dgm:t>
        <a:bodyPr/>
        <a:lstStyle/>
        <a:p>
          <a:endParaRPr lang="en-US"/>
        </a:p>
      </dgm:t>
    </dgm:pt>
    <dgm:pt modelId="{53A8B2FC-0298-45E8-8721-36618376A162}" type="pres">
      <dgm:prSet presAssocID="{2FAB0F53-AE35-4300-B06B-446EEF13527D}" presName="sibTrans" presStyleCnt="0"/>
      <dgm:spPr/>
      <dgm:t>
        <a:bodyPr/>
        <a:lstStyle/>
        <a:p>
          <a:endParaRPr lang="en-US"/>
        </a:p>
      </dgm:t>
    </dgm:pt>
    <dgm:pt modelId="{7E6F3A3A-FB21-41A3-A641-D595D817E1E9}" type="pres">
      <dgm:prSet presAssocID="{9E1936B4-9229-4BE5-B439-D8AF9BA5045A}" presName="node" presStyleLbl="node1" presStyleIdx="11" presStyleCnt="16">
        <dgm:presLayoutVars>
          <dgm:bulletEnabled val="1"/>
        </dgm:presLayoutVars>
      </dgm:prSet>
      <dgm:spPr/>
      <dgm:t>
        <a:bodyPr/>
        <a:lstStyle/>
        <a:p>
          <a:endParaRPr lang="en-US"/>
        </a:p>
      </dgm:t>
    </dgm:pt>
    <dgm:pt modelId="{BE6111C2-6231-47BC-926B-D6198F306227}" type="pres">
      <dgm:prSet presAssocID="{322D1B3D-BA92-44A1-A952-1921067352C1}" presName="sibTrans" presStyleCnt="0"/>
      <dgm:spPr/>
      <dgm:t>
        <a:bodyPr/>
        <a:lstStyle/>
        <a:p>
          <a:endParaRPr lang="en-US"/>
        </a:p>
      </dgm:t>
    </dgm:pt>
    <dgm:pt modelId="{2C48FF88-2AE5-49D2-9089-0C238C71F2D5}" type="pres">
      <dgm:prSet presAssocID="{43BC1245-FAE5-4994-B485-8D90A00BB8C9}" presName="node" presStyleLbl="node1" presStyleIdx="12" presStyleCnt="16">
        <dgm:presLayoutVars>
          <dgm:bulletEnabled val="1"/>
        </dgm:presLayoutVars>
      </dgm:prSet>
      <dgm:spPr/>
      <dgm:t>
        <a:bodyPr/>
        <a:lstStyle/>
        <a:p>
          <a:endParaRPr lang="en-US"/>
        </a:p>
      </dgm:t>
    </dgm:pt>
    <dgm:pt modelId="{C576D6C1-1905-43F0-B589-E171672CBB0F}" type="pres">
      <dgm:prSet presAssocID="{E489C5C0-A8E0-488B-812B-24A87AD4CE56}" presName="sibTrans" presStyleCnt="0"/>
      <dgm:spPr/>
      <dgm:t>
        <a:bodyPr/>
        <a:lstStyle/>
        <a:p>
          <a:endParaRPr lang="en-US"/>
        </a:p>
      </dgm:t>
    </dgm:pt>
    <dgm:pt modelId="{2592E39F-8000-4CA6-9599-947E5185565B}" type="pres">
      <dgm:prSet presAssocID="{B564F884-2BD7-42BF-957D-417CAC40F276}" presName="node" presStyleLbl="node1" presStyleIdx="13" presStyleCnt="16">
        <dgm:presLayoutVars>
          <dgm:bulletEnabled val="1"/>
        </dgm:presLayoutVars>
      </dgm:prSet>
      <dgm:spPr/>
      <dgm:t>
        <a:bodyPr/>
        <a:lstStyle/>
        <a:p>
          <a:endParaRPr lang="en-US"/>
        </a:p>
      </dgm:t>
    </dgm:pt>
    <dgm:pt modelId="{48761F19-041D-4C78-B240-00C1D874CA21}" type="pres">
      <dgm:prSet presAssocID="{4483B4FC-8C40-4A0C-A631-BA6CC2B3E6F6}" presName="sibTrans" presStyleCnt="0"/>
      <dgm:spPr/>
      <dgm:t>
        <a:bodyPr/>
        <a:lstStyle/>
        <a:p>
          <a:endParaRPr lang="en-US"/>
        </a:p>
      </dgm:t>
    </dgm:pt>
    <dgm:pt modelId="{090EC4D8-58AC-42C3-9A51-D83B54497EE9}" type="pres">
      <dgm:prSet presAssocID="{4E36130A-111B-4471-931D-4AEE60E4016A}" presName="node" presStyleLbl="node1" presStyleIdx="14" presStyleCnt="16">
        <dgm:presLayoutVars>
          <dgm:bulletEnabled val="1"/>
        </dgm:presLayoutVars>
      </dgm:prSet>
      <dgm:spPr/>
      <dgm:t>
        <a:bodyPr/>
        <a:lstStyle/>
        <a:p>
          <a:endParaRPr lang="en-US"/>
        </a:p>
      </dgm:t>
    </dgm:pt>
    <dgm:pt modelId="{39E5B4EC-D768-475F-BCB2-48FCB3BAF243}" type="pres">
      <dgm:prSet presAssocID="{37DE335F-5A9B-4D9E-B927-5B1B52467EA7}" presName="sibTrans" presStyleCnt="0"/>
      <dgm:spPr/>
      <dgm:t>
        <a:bodyPr/>
        <a:lstStyle/>
        <a:p>
          <a:endParaRPr lang="en-US"/>
        </a:p>
      </dgm:t>
    </dgm:pt>
    <dgm:pt modelId="{A269DB5E-B19F-4498-91EC-BD3E66FDFCEF}" type="pres">
      <dgm:prSet presAssocID="{195B911D-7007-4F65-B655-DFBDDC150BF0}" presName="node" presStyleLbl="node1" presStyleIdx="15" presStyleCnt="16">
        <dgm:presLayoutVars>
          <dgm:bulletEnabled val="1"/>
        </dgm:presLayoutVars>
      </dgm:prSet>
      <dgm:spPr/>
      <dgm:t>
        <a:bodyPr/>
        <a:lstStyle/>
        <a:p>
          <a:endParaRPr lang="en-US"/>
        </a:p>
      </dgm:t>
    </dgm:pt>
  </dgm:ptLst>
  <dgm:cxnLst>
    <dgm:cxn modelId="{3E8D4AB7-EA7A-4312-9A7C-AC5C2E0F2B4C}" srcId="{9D21BA1A-4A68-4CB3-B7E6-0CF448D77986}" destId="{8973EB86-3FC3-4A54-89B9-EDCF85B04FC9}" srcOrd="8" destOrd="0" parTransId="{5840E89C-D60B-42F1-9890-EFED31344E0B}" sibTransId="{5DA66989-8D4E-4E9F-B3FC-8458AE46584E}"/>
    <dgm:cxn modelId="{FBD18E97-713A-4852-BDAE-8A3E8986D1E8}" srcId="{9D21BA1A-4A68-4CB3-B7E6-0CF448D77986}" destId="{86407024-E379-4C70-B0A4-D7A4FFBD24B0}" srcOrd="4" destOrd="0" parTransId="{22AA3FE5-5983-4CD2-943D-AD0F04BCC8B8}" sibTransId="{3DF0D99B-4E98-401B-A6A5-21DC3EDDCD49}"/>
    <dgm:cxn modelId="{9AF4193A-3940-4F76-BF6B-3C27A2716B64}" type="presOf" srcId="{9560040C-2CA8-4120-8D95-DE8D96BDF8B4}" destId="{3EFB5634-6E3C-4158-8E1F-F21634156CFF}" srcOrd="0" destOrd="0" presId="urn:microsoft.com/office/officeart/2005/8/layout/default"/>
    <dgm:cxn modelId="{F22A0AFC-DA08-4EE8-B737-A4263F361921}" srcId="{9D21BA1A-4A68-4CB3-B7E6-0CF448D77986}" destId="{7A8733D6-8205-4162-9572-E1DE6CCE7A32}" srcOrd="1" destOrd="0" parTransId="{1840F89B-452A-468E-8B90-11E375F247C9}" sibTransId="{DD06EC09-596D-48BD-BE86-447BA3B7FB32}"/>
    <dgm:cxn modelId="{B4B4C5DE-0C9C-4B1E-B8B0-95DC82DEFEEE}" type="presOf" srcId="{9E1936B4-9229-4BE5-B439-D8AF9BA5045A}" destId="{7E6F3A3A-FB21-41A3-A641-D595D817E1E9}" srcOrd="0" destOrd="0" presId="urn:microsoft.com/office/officeart/2005/8/layout/default"/>
    <dgm:cxn modelId="{E587CE6E-3891-43BB-965C-C203E37D040B}" srcId="{9D21BA1A-4A68-4CB3-B7E6-0CF448D77986}" destId="{9560040C-2CA8-4120-8D95-DE8D96BDF8B4}" srcOrd="2" destOrd="0" parTransId="{1B065530-A8D8-436F-AA7E-BD375107D3C3}" sibTransId="{212875F2-7A92-469E-9328-B810047294C0}"/>
    <dgm:cxn modelId="{460076AD-EEC5-4DEC-9B60-E461FDDE5FA3}" srcId="{9D21BA1A-4A68-4CB3-B7E6-0CF448D77986}" destId="{B564F884-2BD7-42BF-957D-417CAC40F276}" srcOrd="13" destOrd="0" parTransId="{87E325CE-69BC-4682-A74B-3A93E6770134}" sibTransId="{4483B4FC-8C40-4A0C-A631-BA6CC2B3E6F6}"/>
    <dgm:cxn modelId="{13D9CC86-CE8C-4099-A995-6C314820E522}" type="presOf" srcId="{7E72A8BB-6123-4174-802A-A984456047D1}" destId="{48F1E082-4ECD-47EA-AA77-F373BA74A12C}" srcOrd="0" destOrd="0" presId="urn:microsoft.com/office/officeart/2005/8/layout/default"/>
    <dgm:cxn modelId="{5EBD6249-2F06-4A28-92CC-47ADBA698785}" type="presOf" srcId="{4E36130A-111B-4471-931D-4AEE60E4016A}" destId="{090EC4D8-58AC-42C3-9A51-D83B54497EE9}" srcOrd="0" destOrd="0" presId="urn:microsoft.com/office/officeart/2005/8/layout/default"/>
    <dgm:cxn modelId="{3BE105B0-C9C1-4DFF-AE8E-C03EDA0584DB}" srcId="{9D21BA1A-4A68-4CB3-B7E6-0CF448D77986}" destId="{4E36130A-111B-4471-931D-4AEE60E4016A}" srcOrd="14" destOrd="0" parTransId="{FC4AA771-4099-43BB-A810-89AD78AF2864}" sibTransId="{37DE335F-5A9B-4D9E-B927-5B1B52467EA7}"/>
    <dgm:cxn modelId="{D26D0F47-2557-44F9-988F-AB2C3026DE7C}" srcId="{9D21BA1A-4A68-4CB3-B7E6-0CF448D77986}" destId="{AEBB0FB3-C239-4B59-80B2-E3176A5B0048}" srcOrd="9" destOrd="0" parTransId="{E287AA36-F346-485B-A41B-71AA60213097}" sibTransId="{874B7EE8-CBC3-40E2-8CA6-5F7360380532}"/>
    <dgm:cxn modelId="{08550A92-F043-4E3B-BE51-CF463F5D16C4}" type="presOf" srcId="{E451CDC7-3C90-42FF-97BC-D295C4763828}" destId="{D9F8912F-CF60-4A32-9113-2D4BCA4E901A}" srcOrd="0" destOrd="0" presId="urn:microsoft.com/office/officeart/2005/8/layout/default"/>
    <dgm:cxn modelId="{6FC62B53-C431-4D00-BB74-381E081ECAE4}" type="presOf" srcId="{A0FC9856-665F-4600-9D83-71E9D265C405}" destId="{CC89A2A8-9991-4827-9B45-6B1701BBE4CC}" srcOrd="0" destOrd="0" presId="urn:microsoft.com/office/officeart/2005/8/layout/default"/>
    <dgm:cxn modelId="{7780F4D1-FDC9-4655-834E-3C9DCF985CE2}" srcId="{9D21BA1A-4A68-4CB3-B7E6-0CF448D77986}" destId="{43BC1245-FAE5-4994-B485-8D90A00BB8C9}" srcOrd="12" destOrd="0" parTransId="{97CD5C50-9360-45CD-9B90-FD9973181126}" sibTransId="{E489C5C0-A8E0-488B-812B-24A87AD4CE56}"/>
    <dgm:cxn modelId="{C699A31E-B933-4065-8B5A-C36E9398640B}" type="presOf" srcId="{7A8733D6-8205-4162-9572-E1DE6CCE7A32}" destId="{A1AA7129-3DCE-4C40-9272-75B10B6D3032}" srcOrd="0" destOrd="0" presId="urn:microsoft.com/office/officeart/2005/8/layout/default"/>
    <dgm:cxn modelId="{FBCEEE68-FCB7-4A6A-9969-66C9D01B4D11}" type="presOf" srcId="{56E0AAD3-1345-4CC5-A6DB-4481D27B789D}" destId="{A532B42A-5490-45B9-8B4C-2AE095C68BC2}" srcOrd="0" destOrd="0" presId="urn:microsoft.com/office/officeart/2005/8/layout/default"/>
    <dgm:cxn modelId="{C1032A0A-A34B-46B2-93E4-29E36B47D005}" type="presOf" srcId="{86407024-E379-4C70-B0A4-D7A4FFBD24B0}" destId="{1EAF9193-1C32-4839-961F-703E449489E7}" srcOrd="0" destOrd="0" presId="urn:microsoft.com/office/officeart/2005/8/layout/default"/>
    <dgm:cxn modelId="{086FAF0B-3685-4748-950B-0FE2C4BD205B}" srcId="{9D21BA1A-4A68-4CB3-B7E6-0CF448D77986}" destId="{E451CDC7-3C90-42FF-97BC-D295C4763828}" srcOrd="6" destOrd="0" parTransId="{51B8C714-2698-44EA-BEC6-9133C76BFF4F}" sibTransId="{C9E7F9BE-603B-4B04-AA41-455377FD1D50}"/>
    <dgm:cxn modelId="{CBDE4448-DF17-472D-800A-3FD7750348ED}" srcId="{9D21BA1A-4A68-4CB3-B7E6-0CF448D77986}" destId="{9E1936B4-9229-4BE5-B439-D8AF9BA5045A}" srcOrd="11" destOrd="0" parTransId="{8BD24BA7-8923-4BAD-8DAD-01246B294178}" sibTransId="{322D1B3D-BA92-44A1-A952-1921067352C1}"/>
    <dgm:cxn modelId="{4BF7DEEB-5BD3-47F5-9F47-091F1F00600C}" type="presOf" srcId="{195B911D-7007-4F65-B655-DFBDDC150BF0}" destId="{A269DB5E-B19F-4498-91EC-BD3E66FDFCEF}" srcOrd="0" destOrd="0" presId="urn:microsoft.com/office/officeart/2005/8/layout/default"/>
    <dgm:cxn modelId="{AE9BEFD8-ACA6-43C8-B8F9-D8E992EF3099}" srcId="{9D21BA1A-4A68-4CB3-B7E6-0CF448D77986}" destId="{195B911D-7007-4F65-B655-DFBDDC150BF0}" srcOrd="15" destOrd="0" parTransId="{E95FB9E7-335B-4D26-B459-6A2B7ED1C6E9}" sibTransId="{50C98466-1F90-4F8B-8B0D-632E1B84CD14}"/>
    <dgm:cxn modelId="{41CBBC4A-7C72-4632-AA30-6B4E6F70ED62}" srcId="{9D21BA1A-4A68-4CB3-B7E6-0CF448D77986}" destId="{7E72A8BB-6123-4174-802A-A984456047D1}" srcOrd="5" destOrd="0" parTransId="{EE27B124-523E-4F9A-9311-7F93C2D63228}" sibTransId="{BC18F55A-4F70-4277-885C-4AC3BBB4123A}"/>
    <dgm:cxn modelId="{85188BC9-9DC5-45CC-B8CC-17E868F33EBF}" type="presOf" srcId="{43BC1245-FAE5-4994-B485-8D90A00BB8C9}" destId="{2C48FF88-2AE5-49D2-9089-0C238C71F2D5}" srcOrd="0" destOrd="0" presId="urn:microsoft.com/office/officeart/2005/8/layout/default"/>
    <dgm:cxn modelId="{E9D45425-CDEF-4BCD-ABAE-6F4597D83272}" srcId="{9D21BA1A-4A68-4CB3-B7E6-0CF448D77986}" destId="{A0FC9856-665F-4600-9D83-71E9D265C405}" srcOrd="7" destOrd="0" parTransId="{80100914-61BD-4956-AB06-F6C367D9FB9F}" sibTransId="{94B26DAF-3311-49C8-B805-E44B3974C830}"/>
    <dgm:cxn modelId="{A47B79E9-61A5-4F3A-ADF3-21F706D153E9}" type="presOf" srcId="{9D21BA1A-4A68-4CB3-B7E6-0CF448D77986}" destId="{0EE22408-425F-4B29-AF80-F65C8F357402}" srcOrd="0" destOrd="0" presId="urn:microsoft.com/office/officeart/2005/8/layout/default"/>
    <dgm:cxn modelId="{846ACFDF-D400-45DF-8B82-8AA48611C24B}" srcId="{9D21BA1A-4A68-4CB3-B7E6-0CF448D77986}" destId="{137B0698-EC89-4B00-836A-3B0C43852001}" srcOrd="10" destOrd="0" parTransId="{4940B145-5E13-4864-89EE-04CD3B979353}" sibTransId="{2FAB0F53-AE35-4300-B06B-446EEF13527D}"/>
    <dgm:cxn modelId="{65609811-AE98-4EB3-B56C-AF55EE39E615}" srcId="{9D21BA1A-4A68-4CB3-B7E6-0CF448D77986}" destId="{56E0AAD3-1345-4CC5-A6DB-4481D27B789D}" srcOrd="0" destOrd="0" parTransId="{C35CC36B-7653-4D17-B124-F475876098FD}" sibTransId="{76AF519E-F2EB-44A7-BC29-F5527A437965}"/>
    <dgm:cxn modelId="{D4159BD0-E61F-40FA-9815-BAF72858F1D8}" type="presOf" srcId="{8973EB86-3FC3-4A54-89B9-EDCF85B04FC9}" destId="{05B6A264-1AFB-40B9-9DAF-8A226C13E355}" srcOrd="0" destOrd="0" presId="urn:microsoft.com/office/officeart/2005/8/layout/default"/>
    <dgm:cxn modelId="{683458B1-46A4-43E6-9E45-ED169C282683}" srcId="{9D21BA1A-4A68-4CB3-B7E6-0CF448D77986}" destId="{770547A6-94F8-415B-A8B4-1D3EE5AB3691}" srcOrd="3" destOrd="0" parTransId="{7DB218E1-7A4C-45DF-A65C-AA7339750BAE}" sibTransId="{0592D22B-7D41-40B4-A34F-C74FF20970B1}"/>
    <dgm:cxn modelId="{34323D65-1416-4813-893F-CD23F0CD4EC5}" type="presOf" srcId="{AEBB0FB3-C239-4B59-80B2-E3176A5B0048}" destId="{905ECA7B-111E-484E-A2A9-0B55E3D81EE7}" srcOrd="0" destOrd="0" presId="urn:microsoft.com/office/officeart/2005/8/layout/default"/>
    <dgm:cxn modelId="{1F0A4A1D-CD50-4CF8-B6A9-8A45E78494D6}" type="presOf" srcId="{770547A6-94F8-415B-A8B4-1D3EE5AB3691}" destId="{CAADEAF6-FDFF-4411-BE81-EFE707CD97A7}" srcOrd="0" destOrd="0" presId="urn:microsoft.com/office/officeart/2005/8/layout/default"/>
    <dgm:cxn modelId="{9552FA1B-468E-4F9C-BFDF-C22D4D735333}" type="presOf" srcId="{137B0698-EC89-4B00-836A-3B0C43852001}" destId="{08169C7C-2E3F-44B4-83A9-DFFB1DB55DC4}" srcOrd="0" destOrd="0" presId="urn:microsoft.com/office/officeart/2005/8/layout/default"/>
    <dgm:cxn modelId="{1A3F4CD8-0C65-4B6B-9333-3583E225359F}" type="presOf" srcId="{B564F884-2BD7-42BF-957D-417CAC40F276}" destId="{2592E39F-8000-4CA6-9599-947E5185565B}" srcOrd="0" destOrd="0" presId="urn:microsoft.com/office/officeart/2005/8/layout/default"/>
    <dgm:cxn modelId="{82EDA89F-864D-4DB0-93B7-E0D7A62AFE4F}" type="presParOf" srcId="{0EE22408-425F-4B29-AF80-F65C8F357402}" destId="{A532B42A-5490-45B9-8B4C-2AE095C68BC2}" srcOrd="0" destOrd="0" presId="urn:microsoft.com/office/officeart/2005/8/layout/default"/>
    <dgm:cxn modelId="{773C8A53-EEA3-41E2-AC85-ADF057B5C5BE}" type="presParOf" srcId="{0EE22408-425F-4B29-AF80-F65C8F357402}" destId="{0AFBCB7B-DA47-41F7-ADAF-62A639472429}" srcOrd="1" destOrd="0" presId="urn:microsoft.com/office/officeart/2005/8/layout/default"/>
    <dgm:cxn modelId="{6E8825E8-6E23-4709-A4AF-A6352B210C95}" type="presParOf" srcId="{0EE22408-425F-4B29-AF80-F65C8F357402}" destId="{A1AA7129-3DCE-4C40-9272-75B10B6D3032}" srcOrd="2" destOrd="0" presId="urn:microsoft.com/office/officeart/2005/8/layout/default"/>
    <dgm:cxn modelId="{DC175A58-E552-47B2-A08B-6916DC14A1A5}" type="presParOf" srcId="{0EE22408-425F-4B29-AF80-F65C8F357402}" destId="{C0B987E4-535B-4B55-B268-9A4643522C0E}" srcOrd="3" destOrd="0" presId="urn:microsoft.com/office/officeart/2005/8/layout/default"/>
    <dgm:cxn modelId="{A01B0203-20DC-4606-9933-B9804B17F9F0}" type="presParOf" srcId="{0EE22408-425F-4B29-AF80-F65C8F357402}" destId="{3EFB5634-6E3C-4158-8E1F-F21634156CFF}" srcOrd="4" destOrd="0" presId="urn:microsoft.com/office/officeart/2005/8/layout/default"/>
    <dgm:cxn modelId="{527ED4E6-AFBE-4976-8AC0-2E4B49023938}" type="presParOf" srcId="{0EE22408-425F-4B29-AF80-F65C8F357402}" destId="{097CD28B-2DD8-4482-811A-52D7E28859A2}" srcOrd="5" destOrd="0" presId="urn:microsoft.com/office/officeart/2005/8/layout/default"/>
    <dgm:cxn modelId="{AF2DA49C-105F-417B-A2E3-AC671F7C76DF}" type="presParOf" srcId="{0EE22408-425F-4B29-AF80-F65C8F357402}" destId="{CAADEAF6-FDFF-4411-BE81-EFE707CD97A7}" srcOrd="6" destOrd="0" presId="urn:microsoft.com/office/officeart/2005/8/layout/default"/>
    <dgm:cxn modelId="{F741A686-F980-4732-BD0C-A63A8FF7065D}" type="presParOf" srcId="{0EE22408-425F-4B29-AF80-F65C8F357402}" destId="{831F76CA-49FB-4407-83D7-35B588531D3B}" srcOrd="7" destOrd="0" presId="urn:microsoft.com/office/officeart/2005/8/layout/default"/>
    <dgm:cxn modelId="{B9A07CFB-1941-4416-928B-3BF4E0875091}" type="presParOf" srcId="{0EE22408-425F-4B29-AF80-F65C8F357402}" destId="{1EAF9193-1C32-4839-961F-703E449489E7}" srcOrd="8" destOrd="0" presId="urn:microsoft.com/office/officeart/2005/8/layout/default"/>
    <dgm:cxn modelId="{C2C0FF0F-1805-4919-BC8B-49CFA882E3F9}" type="presParOf" srcId="{0EE22408-425F-4B29-AF80-F65C8F357402}" destId="{227B4BD1-9DD0-4C4E-893E-5C3B611E23D4}" srcOrd="9" destOrd="0" presId="urn:microsoft.com/office/officeart/2005/8/layout/default"/>
    <dgm:cxn modelId="{E584718B-934C-40CC-BB0A-6A441D687B23}" type="presParOf" srcId="{0EE22408-425F-4B29-AF80-F65C8F357402}" destId="{48F1E082-4ECD-47EA-AA77-F373BA74A12C}" srcOrd="10" destOrd="0" presId="urn:microsoft.com/office/officeart/2005/8/layout/default"/>
    <dgm:cxn modelId="{D32D8EF1-0855-45F2-9CDE-59537EF963D5}" type="presParOf" srcId="{0EE22408-425F-4B29-AF80-F65C8F357402}" destId="{16F7A5E5-8DBD-4C51-A80D-936484EFC492}" srcOrd="11" destOrd="0" presId="urn:microsoft.com/office/officeart/2005/8/layout/default"/>
    <dgm:cxn modelId="{5A96B458-EB44-4437-ABF5-8AD12205AC2E}" type="presParOf" srcId="{0EE22408-425F-4B29-AF80-F65C8F357402}" destId="{D9F8912F-CF60-4A32-9113-2D4BCA4E901A}" srcOrd="12" destOrd="0" presId="urn:microsoft.com/office/officeart/2005/8/layout/default"/>
    <dgm:cxn modelId="{E1D0441A-4AC5-4C47-80F7-07C7AEAD32C8}" type="presParOf" srcId="{0EE22408-425F-4B29-AF80-F65C8F357402}" destId="{14F1C085-66DD-43FC-A9E7-1B24F9DA17FF}" srcOrd="13" destOrd="0" presId="urn:microsoft.com/office/officeart/2005/8/layout/default"/>
    <dgm:cxn modelId="{8202280C-7617-4B8C-8E4D-8E5771DEC000}" type="presParOf" srcId="{0EE22408-425F-4B29-AF80-F65C8F357402}" destId="{CC89A2A8-9991-4827-9B45-6B1701BBE4CC}" srcOrd="14" destOrd="0" presId="urn:microsoft.com/office/officeart/2005/8/layout/default"/>
    <dgm:cxn modelId="{56AD61A5-81E0-4CCC-8C03-7D7BB73DCEC0}" type="presParOf" srcId="{0EE22408-425F-4B29-AF80-F65C8F357402}" destId="{19F74842-A582-4742-9C25-9FC01BFD83B2}" srcOrd="15" destOrd="0" presId="urn:microsoft.com/office/officeart/2005/8/layout/default"/>
    <dgm:cxn modelId="{962F5FF2-DB3A-4DCE-BDCD-8B3357E35ABF}" type="presParOf" srcId="{0EE22408-425F-4B29-AF80-F65C8F357402}" destId="{05B6A264-1AFB-40B9-9DAF-8A226C13E355}" srcOrd="16" destOrd="0" presId="urn:microsoft.com/office/officeart/2005/8/layout/default"/>
    <dgm:cxn modelId="{525BFBBF-C6F0-47A0-B71F-9335B967CCBA}" type="presParOf" srcId="{0EE22408-425F-4B29-AF80-F65C8F357402}" destId="{12B30A0B-569E-4229-B2CA-C14E119EDB6A}" srcOrd="17" destOrd="0" presId="urn:microsoft.com/office/officeart/2005/8/layout/default"/>
    <dgm:cxn modelId="{6CA29BB3-77F6-489E-A0D8-D76424B67E81}" type="presParOf" srcId="{0EE22408-425F-4B29-AF80-F65C8F357402}" destId="{905ECA7B-111E-484E-A2A9-0B55E3D81EE7}" srcOrd="18" destOrd="0" presId="urn:microsoft.com/office/officeart/2005/8/layout/default"/>
    <dgm:cxn modelId="{132F1954-722B-4CFD-910E-251495690B5A}" type="presParOf" srcId="{0EE22408-425F-4B29-AF80-F65C8F357402}" destId="{2E90EF08-29A7-4556-BCEB-905FB40E806B}" srcOrd="19" destOrd="0" presId="urn:microsoft.com/office/officeart/2005/8/layout/default"/>
    <dgm:cxn modelId="{81E6C8AB-C1C1-427B-9647-3987480D7BC8}" type="presParOf" srcId="{0EE22408-425F-4B29-AF80-F65C8F357402}" destId="{08169C7C-2E3F-44B4-83A9-DFFB1DB55DC4}" srcOrd="20" destOrd="0" presId="urn:microsoft.com/office/officeart/2005/8/layout/default"/>
    <dgm:cxn modelId="{F4978F7D-966C-48DC-B8C7-6FE1020AAC7D}" type="presParOf" srcId="{0EE22408-425F-4B29-AF80-F65C8F357402}" destId="{53A8B2FC-0298-45E8-8721-36618376A162}" srcOrd="21" destOrd="0" presId="urn:microsoft.com/office/officeart/2005/8/layout/default"/>
    <dgm:cxn modelId="{AF5C867A-8B54-4216-9C01-679ACEFBF320}" type="presParOf" srcId="{0EE22408-425F-4B29-AF80-F65C8F357402}" destId="{7E6F3A3A-FB21-41A3-A641-D595D817E1E9}" srcOrd="22" destOrd="0" presId="urn:microsoft.com/office/officeart/2005/8/layout/default"/>
    <dgm:cxn modelId="{E636FAC0-7A50-4162-B60E-229E79B2664D}" type="presParOf" srcId="{0EE22408-425F-4B29-AF80-F65C8F357402}" destId="{BE6111C2-6231-47BC-926B-D6198F306227}" srcOrd="23" destOrd="0" presId="urn:microsoft.com/office/officeart/2005/8/layout/default"/>
    <dgm:cxn modelId="{D735EC9D-7B58-4B60-AB3F-8DAF5163FEC8}" type="presParOf" srcId="{0EE22408-425F-4B29-AF80-F65C8F357402}" destId="{2C48FF88-2AE5-49D2-9089-0C238C71F2D5}" srcOrd="24" destOrd="0" presId="urn:microsoft.com/office/officeart/2005/8/layout/default"/>
    <dgm:cxn modelId="{C2AE4A8E-BB46-4C4E-8E72-8748C3707AC9}" type="presParOf" srcId="{0EE22408-425F-4B29-AF80-F65C8F357402}" destId="{C576D6C1-1905-43F0-B589-E171672CBB0F}" srcOrd="25" destOrd="0" presId="urn:microsoft.com/office/officeart/2005/8/layout/default"/>
    <dgm:cxn modelId="{2B3DDE7F-7CB7-41E0-93AB-734319C3AB73}" type="presParOf" srcId="{0EE22408-425F-4B29-AF80-F65C8F357402}" destId="{2592E39F-8000-4CA6-9599-947E5185565B}" srcOrd="26" destOrd="0" presId="urn:microsoft.com/office/officeart/2005/8/layout/default"/>
    <dgm:cxn modelId="{7E9873EC-DC1D-41B9-903A-4A4DED99A0B0}" type="presParOf" srcId="{0EE22408-425F-4B29-AF80-F65C8F357402}" destId="{48761F19-041D-4C78-B240-00C1D874CA21}" srcOrd="27" destOrd="0" presId="urn:microsoft.com/office/officeart/2005/8/layout/default"/>
    <dgm:cxn modelId="{869260F7-CFEC-455C-8716-1AE8614A4496}" type="presParOf" srcId="{0EE22408-425F-4B29-AF80-F65C8F357402}" destId="{090EC4D8-58AC-42C3-9A51-D83B54497EE9}" srcOrd="28" destOrd="0" presId="urn:microsoft.com/office/officeart/2005/8/layout/default"/>
    <dgm:cxn modelId="{8DB69136-D6E4-4C06-B28B-6679CDD2F6AC}" type="presParOf" srcId="{0EE22408-425F-4B29-AF80-F65C8F357402}" destId="{39E5B4EC-D768-475F-BCB2-48FCB3BAF243}" srcOrd="29" destOrd="0" presId="urn:microsoft.com/office/officeart/2005/8/layout/default"/>
    <dgm:cxn modelId="{97A57FA0-6EEF-4CF6-9AA5-BF00CD2AE141}" type="presParOf" srcId="{0EE22408-425F-4B29-AF80-F65C8F357402}" destId="{A269DB5E-B19F-4498-91EC-BD3E66FDFCEF}" srcOrd="30" destOrd="0" presId="urn:microsoft.com/office/officeart/2005/8/layout/default"/>
  </dgm:cxnLst>
  <dgm:bg>
    <a:solidFill>
      <a:srgbClr val="5F5F5F"/>
    </a:solid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21BA1A-4A68-4CB3-B7E6-0CF448D77986}"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56E0AAD3-1345-4CC5-A6DB-4481D27B789D}">
      <dgm:prSet/>
      <dgm:spPr/>
      <dgm:t>
        <a:bodyPr/>
        <a:lstStyle/>
        <a:p>
          <a:pPr rtl="0"/>
          <a:r>
            <a:rPr lang="en-US" b="1" dirty="0">
              <a:latin typeface="+mn-lt"/>
            </a:rPr>
            <a:t>Provide Vendor Contact Name and Email Address in </a:t>
          </a:r>
          <a:r>
            <a:rPr lang="en-US" b="1" dirty="0" smtClean="0">
              <a:latin typeface="+mn-lt"/>
            </a:rPr>
            <a:t>Public Comments (Document Text)</a:t>
          </a:r>
          <a:endParaRPr lang="en-US" b="1" dirty="0">
            <a:latin typeface="+mn-lt"/>
          </a:endParaRPr>
        </a:p>
      </dgm:t>
    </dgm:pt>
    <dgm:pt modelId="{C35CC36B-7653-4D17-B124-F475876098FD}" type="parTrans" cxnId="{65609811-AE98-4EB3-B56C-AF55EE39E615}">
      <dgm:prSet/>
      <dgm:spPr/>
      <dgm:t>
        <a:bodyPr/>
        <a:lstStyle/>
        <a:p>
          <a:endParaRPr lang="en-US"/>
        </a:p>
      </dgm:t>
    </dgm:pt>
    <dgm:pt modelId="{76AF519E-F2EB-44A7-BC29-F5527A437965}" type="sibTrans" cxnId="{65609811-AE98-4EB3-B56C-AF55EE39E615}">
      <dgm:prSet/>
      <dgm:spPr/>
      <dgm:t>
        <a:bodyPr/>
        <a:lstStyle/>
        <a:p>
          <a:endParaRPr lang="en-US"/>
        </a:p>
      </dgm:t>
    </dgm:pt>
    <dgm:pt modelId="{E2E1BC9A-C656-4018-B414-E845D0D30E16}">
      <dgm:prSet/>
      <dgm:spPr/>
      <dgm:t>
        <a:bodyPr/>
        <a:lstStyle/>
        <a:p>
          <a:pPr rtl="0"/>
          <a:r>
            <a:rPr lang="en-US" b="1" dirty="0">
              <a:latin typeface="Calibri Light" panose="020F0302020204030204"/>
            </a:rPr>
            <a:t>Provide Item </a:t>
          </a:r>
          <a:r>
            <a:rPr lang="en-US" b="1" dirty="0" smtClean="0">
              <a:latin typeface="Calibri Light" panose="020F0302020204030204"/>
            </a:rPr>
            <a:t>Codes (Commodity Codes)</a:t>
          </a:r>
          <a:endParaRPr lang="en-US" b="1" dirty="0"/>
        </a:p>
      </dgm:t>
    </dgm:pt>
    <dgm:pt modelId="{12C180DD-623A-47DE-BC9A-B6889A89073E}" type="parTrans" cxnId="{C5254F28-A7B9-4713-80B8-00240FC9FC76}">
      <dgm:prSet/>
      <dgm:spPr/>
      <dgm:t>
        <a:bodyPr/>
        <a:lstStyle/>
        <a:p>
          <a:endParaRPr lang="en-US"/>
        </a:p>
      </dgm:t>
    </dgm:pt>
    <dgm:pt modelId="{A0811F68-6B7F-47C7-9275-9B539FC63C68}" type="sibTrans" cxnId="{C5254F28-A7B9-4713-80B8-00240FC9FC76}">
      <dgm:prSet/>
      <dgm:spPr/>
      <dgm:t>
        <a:bodyPr/>
        <a:lstStyle/>
        <a:p>
          <a:endParaRPr lang="en-US"/>
        </a:p>
      </dgm:t>
    </dgm:pt>
    <dgm:pt modelId="{B66C42D8-6C1A-4A6D-9D6E-693C52F0E5AB}">
      <dgm:prSet/>
      <dgm:spPr/>
      <dgm:t>
        <a:bodyPr/>
        <a:lstStyle/>
        <a:p>
          <a:pPr rtl="0"/>
          <a:r>
            <a:rPr lang="en-US" b="1" dirty="0" smtClean="0">
              <a:latin typeface="+mn-lt"/>
            </a:rPr>
            <a:t>Provide Detailed </a:t>
          </a:r>
          <a:r>
            <a:rPr lang="en-US" b="1" dirty="0">
              <a:latin typeface="+mn-lt"/>
            </a:rPr>
            <a:t>Item Description</a:t>
          </a:r>
        </a:p>
      </dgm:t>
    </dgm:pt>
    <dgm:pt modelId="{936C4FCD-CDFC-4EFF-9A16-211399CCFB2E}" type="parTrans" cxnId="{6DA1C5D3-6701-49F3-8B55-0A6A749BC90A}">
      <dgm:prSet/>
      <dgm:spPr/>
      <dgm:t>
        <a:bodyPr/>
        <a:lstStyle/>
        <a:p>
          <a:endParaRPr lang="en-US"/>
        </a:p>
      </dgm:t>
    </dgm:pt>
    <dgm:pt modelId="{4F6398F0-C33A-4483-81CF-7B3E084CEB90}" type="sibTrans" cxnId="{6DA1C5D3-6701-49F3-8B55-0A6A749BC90A}">
      <dgm:prSet/>
      <dgm:spPr/>
      <dgm:t>
        <a:bodyPr/>
        <a:lstStyle/>
        <a:p>
          <a:endParaRPr lang="en-US"/>
        </a:p>
      </dgm:t>
    </dgm:pt>
    <dgm:pt modelId="{FB3D86D0-DFDF-49B5-ADCF-35EFA4892EC7}">
      <dgm:prSet/>
      <dgm:spPr/>
      <dgm:t>
        <a:bodyPr/>
        <a:lstStyle/>
        <a:p>
          <a:pPr rtl="0"/>
          <a:r>
            <a:rPr lang="en-US" b="1" dirty="0">
              <a:latin typeface="+mn-lt"/>
            </a:rPr>
            <a:t>Provide Correct Fund, Accounting, Program, Activity, Location and Project Code</a:t>
          </a:r>
        </a:p>
      </dgm:t>
    </dgm:pt>
    <dgm:pt modelId="{EE35FB36-B4FE-41BB-92DF-DE31080AF821}" type="parTrans" cxnId="{21D67406-F792-41A7-A581-B8716F9A178F}">
      <dgm:prSet/>
      <dgm:spPr/>
      <dgm:t>
        <a:bodyPr/>
        <a:lstStyle/>
        <a:p>
          <a:endParaRPr lang="en-US"/>
        </a:p>
      </dgm:t>
    </dgm:pt>
    <dgm:pt modelId="{4893A6E6-A63F-458B-8698-EEC6D2573797}" type="sibTrans" cxnId="{21D67406-F792-41A7-A581-B8716F9A178F}">
      <dgm:prSet/>
      <dgm:spPr/>
      <dgm:t>
        <a:bodyPr/>
        <a:lstStyle/>
        <a:p>
          <a:endParaRPr lang="en-US"/>
        </a:p>
      </dgm:t>
    </dgm:pt>
    <dgm:pt modelId="{7736FEF8-8CD4-4557-B794-A29201282E0C}">
      <dgm:prSet/>
      <dgm:spPr/>
      <dgm:t>
        <a:bodyPr/>
        <a:lstStyle/>
        <a:p>
          <a:pPr rtl="0"/>
          <a:r>
            <a:rPr lang="en-US" b="1" dirty="0">
              <a:latin typeface="+mn-lt"/>
            </a:rPr>
            <a:t>Provide </a:t>
          </a:r>
          <a:r>
            <a:rPr lang="en-US" b="1" dirty="0" smtClean="0">
              <a:latin typeface="+mn-lt"/>
            </a:rPr>
            <a:t>Ship To Location, Department,  </a:t>
          </a:r>
          <a:r>
            <a:rPr lang="en-US" b="1" dirty="0">
              <a:latin typeface="+mn-lt"/>
            </a:rPr>
            <a:t>Attention to </a:t>
          </a:r>
          <a:r>
            <a:rPr lang="en-US" b="1" dirty="0" smtClean="0">
              <a:latin typeface="+mn-lt"/>
            </a:rPr>
            <a:t>Contact Person, and Phone Number</a:t>
          </a:r>
          <a:endParaRPr lang="en-US" b="1" dirty="0">
            <a:latin typeface="+mn-lt"/>
          </a:endParaRPr>
        </a:p>
      </dgm:t>
    </dgm:pt>
    <dgm:pt modelId="{CEEDD9FD-A396-4E11-BF85-0413DA80CC81}" type="parTrans" cxnId="{02C2A8FE-9CBE-4A32-88A3-E2E758DA33B1}">
      <dgm:prSet/>
      <dgm:spPr/>
      <dgm:t>
        <a:bodyPr/>
        <a:lstStyle/>
        <a:p>
          <a:endParaRPr lang="en-US"/>
        </a:p>
      </dgm:t>
    </dgm:pt>
    <dgm:pt modelId="{26627CFB-16A7-48E8-9C4E-2282D70713DE}" type="sibTrans" cxnId="{02C2A8FE-9CBE-4A32-88A3-E2E758DA33B1}">
      <dgm:prSet/>
      <dgm:spPr/>
      <dgm:t>
        <a:bodyPr/>
        <a:lstStyle/>
        <a:p>
          <a:endParaRPr lang="en-US"/>
        </a:p>
      </dgm:t>
    </dgm:pt>
    <dgm:pt modelId="{D200F5AC-E630-4935-9A4A-AE16C533334D}">
      <dgm:prSet phldr="0"/>
      <dgm:spPr/>
      <dgm:t>
        <a:bodyPr/>
        <a:lstStyle/>
        <a:p>
          <a:pPr rtl="0"/>
          <a:r>
            <a:rPr lang="en-US" b="1" dirty="0">
              <a:latin typeface="+mn-lt"/>
            </a:rPr>
            <a:t>Enter a Separate Line for Shipping </a:t>
          </a:r>
          <a:r>
            <a:rPr lang="en-US" b="1" dirty="0" smtClean="0">
              <a:latin typeface="+mn-lt"/>
            </a:rPr>
            <a:t>Charges, AppleCare, Warranty, Etc.</a:t>
          </a:r>
          <a:endParaRPr lang="en-US" b="1" dirty="0">
            <a:latin typeface="+mn-lt"/>
          </a:endParaRPr>
        </a:p>
      </dgm:t>
    </dgm:pt>
    <dgm:pt modelId="{0D4D3814-2479-4D93-842B-911B563DBB02}" type="parTrans" cxnId="{09A717EA-6BDA-4538-B42F-BF537D781D23}">
      <dgm:prSet/>
      <dgm:spPr/>
      <dgm:t>
        <a:bodyPr/>
        <a:lstStyle/>
        <a:p>
          <a:endParaRPr lang="en-US"/>
        </a:p>
      </dgm:t>
    </dgm:pt>
    <dgm:pt modelId="{A1EA06BE-8914-4E17-8969-14E2893F928A}" type="sibTrans" cxnId="{09A717EA-6BDA-4538-B42F-BF537D781D23}">
      <dgm:prSet/>
      <dgm:spPr/>
      <dgm:t>
        <a:bodyPr/>
        <a:lstStyle/>
        <a:p>
          <a:endParaRPr lang="en-US"/>
        </a:p>
      </dgm:t>
    </dgm:pt>
    <dgm:pt modelId="{6FC0DF03-133D-4EBD-8321-BCCC0903976F}">
      <dgm:prSet phldr="0"/>
      <dgm:spPr/>
      <dgm:t>
        <a:bodyPr/>
        <a:lstStyle/>
        <a:p>
          <a:pPr rtl="0"/>
          <a:r>
            <a:rPr lang="en-US" b="1" dirty="0" smtClean="0">
              <a:latin typeface="Calibri" panose="020F0502020204030204" pitchFamily="34" charset="0"/>
              <a:cs typeface="Calibri" panose="020F0502020204030204" pitchFamily="34" charset="0"/>
            </a:rPr>
            <a:t>Provide </a:t>
          </a:r>
          <a:r>
            <a:rPr lang="en-US" b="1" dirty="0">
              <a:latin typeface="Calibri" panose="020F0502020204030204" pitchFamily="34" charset="0"/>
              <a:cs typeface="Calibri" panose="020F0502020204030204" pitchFamily="34" charset="0"/>
            </a:rPr>
            <a:t>Location </a:t>
          </a:r>
          <a:r>
            <a:rPr lang="en-US" b="1" dirty="0" smtClean="0">
              <a:latin typeface="Calibri" panose="020F0502020204030204" pitchFamily="34" charset="0"/>
              <a:cs typeface="Calibri" panose="020F0502020204030204" pitchFamily="34" charset="0"/>
            </a:rPr>
            <a:t>(Building and Room Number) for </a:t>
          </a:r>
          <a:r>
            <a:rPr lang="en-US" b="1" dirty="0">
              <a:latin typeface="Calibri" panose="020F0502020204030204" pitchFamily="34" charset="0"/>
              <a:cs typeface="Calibri" panose="020F0502020204030204" pitchFamily="34" charset="0"/>
            </a:rPr>
            <a:t>Copier Lease</a:t>
          </a:r>
        </a:p>
      </dgm:t>
    </dgm:pt>
    <dgm:pt modelId="{5BCD7691-D508-411C-9AC1-F373F02B25FA}" type="parTrans" cxnId="{22815418-14BD-4251-BAA0-DA2F47B392F8}">
      <dgm:prSet/>
      <dgm:spPr/>
      <dgm:t>
        <a:bodyPr/>
        <a:lstStyle/>
        <a:p>
          <a:endParaRPr lang="en-US"/>
        </a:p>
      </dgm:t>
    </dgm:pt>
    <dgm:pt modelId="{32087F37-126D-43E7-B273-99C155414BAD}" type="sibTrans" cxnId="{22815418-14BD-4251-BAA0-DA2F47B392F8}">
      <dgm:prSet/>
      <dgm:spPr/>
      <dgm:t>
        <a:bodyPr/>
        <a:lstStyle/>
        <a:p>
          <a:endParaRPr lang="en-US"/>
        </a:p>
      </dgm:t>
    </dgm:pt>
    <dgm:pt modelId="{C1528DFB-CF92-4A07-8EDE-EC6AECB433F8}">
      <dgm:prSet phldr="0"/>
      <dgm:spPr/>
      <dgm:t>
        <a:bodyPr/>
        <a:lstStyle/>
        <a:p>
          <a:pPr rtl="0"/>
          <a:r>
            <a:rPr lang="en-US" b="1" dirty="0">
              <a:latin typeface="Calibri" panose="020F0502020204030204" pitchFamily="34" charset="0"/>
              <a:cs typeface="Calibri" panose="020F0502020204030204" pitchFamily="34" charset="0"/>
            </a:rPr>
            <a:t>Ask the Vendor to Provide State Contract Number on Quote (if Applicable)</a:t>
          </a:r>
        </a:p>
      </dgm:t>
    </dgm:pt>
    <dgm:pt modelId="{5BCFB4CB-9662-47CF-B4DD-F0A38C8AC482}" type="parTrans" cxnId="{E8BD826A-DEDC-448E-BE04-2268FA480CB5}">
      <dgm:prSet/>
      <dgm:spPr/>
      <dgm:t>
        <a:bodyPr/>
        <a:lstStyle/>
        <a:p>
          <a:endParaRPr lang="en-US"/>
        </a:p>
      </dgm:t>
    </dgm:pt>
    <dgm:pt modelId="{C846C0D3-A3F2-412B-A864-EE4BEC2E4B54}" type="sibTrans" cxnId="{E8BD826A-DEDC-448E-BE04-2268FA480CB5}">
      <dgm:prSet/>
      <dgm:spPr/>
      <dgm:t>
        <a:bodyPr/>
        <a:lstStyle/>
        <a:p>
          <a:endParaRPr lang="en-US"/>
        </a:p>
      </dgm:t>
    </dgm:pt>
    <dgm:pt modelId="{1FE277F0-BF6D-4B61-8162-8F6600F4E234}">
      <dgm:prSet phldr="0"/>
      <dgm:spPr/>
      <dgm:t>
        <a:bodyPr/>
        <a:lstStyle/>
        <a:p>
          <a:pPr rtl="0"/>
          <a:r>
            <a:rPr lang="en-US" b="1" dirty="0">
              <a:latin typeface="Calibri" panose="020F0502020204030204" pitchFamily="34" charset="0"/>
              <a:cs typeface="Calibri" panose="020F0502020204030204" pitchFamily="34" charset="0"/>
            </a:rPr>
            <a:t>Attach Completed Forms (Sole Source Justification, Non-Competitive Bid Form, Emergency Justification, Etc.)</a:t>
          </a:r>
        </a:p>
      </dgm:t>
    </dgm:pt>
    <dgm:pt modelId="{0DCF3791-9364-4658-9E43-EFC12F1C3DFD}" type="parTrans" cxnId="{0789ED12-CE1B-476D-A443-07A4E2DE1E72}">
      <dgm:prSet/>
      <dgm:spPr/>
      <dgm:t>
        <a:bodyPr/>
        <a:lstStyle/>
        <a:p>
          <a:endParaRPr lang="en-US"/>
        </a:p>
      </dgm:t>
    </dgm:pt>
    <dgm:pt modelId="{41349C29-67E3-408B-87EC-A33D3DA43CEC}" type="sibTrans" cxnId="{0789ED12-CE1B-476D-A443-07A4E2DE1E72}">
      <dgm:prSet/>
      <dgm:spPr/>
      <dgm:t>
        <a:bodyPr/>
        <a:lstStyle/>
        <a:p>
          <a:endParaRPr lang="en-US"/>
        </a:p>
      </dgm:t>
    </dgm:pt>
    <dgm:pt modelId="{E02240C6-81AB-4E66-8544-FE504C09704D}">
      <dgm:prSet phldr="0"/>
      <dgm:spPr/>
      <dgm:t>
        <a:bodyPr/>
        <a:lstStyle/>
        <a:p>
          <a:pPr rtl="0"/>
          <a:r>
            <a:rPr lang="en-US" b="1" dirty="0" smtClean="0">
              <a:latin typeface="Calibri" panose="020F0502020204030204" pitchFamily="34" charset="0"/>
              <a:cs typeface="Calibri" panose="020F0502020204030204" pitchFamily="34" charset="0"/>
            </a:rPr>
            <a:t>Indicate </a:t>
          </a:r>
          <a:r>
            <a:rPr lang="en-US" b="1" dirty="0">
              <a:latin typeface="Calibri" panose="020F0502020204030204" pitchFamily="34" charset="0"/>
              <a:cs typeface="Calibri" panose="020F0502020204030204" pitchFamily="34" charset="0"/>
            </a:rPr>
            <a:t>discounts for line items</a:t>
          </a:r>
        </a:p>
      </dgm:t>
    </dgm:pt>
    <dgm:pt modelId="{71E6E7CF-E521-4429-8109-ABEB00BB3A63}" type="parTrans" cxnId="{0AF40A3C-005F-4489-A5E0-7009B08644C4}">
      <dgm:prSet/>
      <dgm:spPr/>
      <dgm:t>
        <a:bodyPr/>
        <a:lstStyle/>
        <a:p>
          <a:endParaRPr lang="en-US"/>
        </a:p>
      </dgm:t>
    </dgm:pt>
    <dgm:pt modelId="{D80A488D-0397-4754-8B65-DD8232264116}" type="sibTrans" cxnId="{0AF40A3C-005F-4489-A5E0-7009B08644C4}">
      <dgm:prSet/>
      <dgm:spPr/>
      <dgm:t>
        <a:bodyPr/>
        <a:lstStyle/>
        <a:p>
          <a:endParaRPr lang="en-US"/>
        </a:p>
      </dgm:t>
    </dgm:pt>
    <dgm:pt modelId="{0EE22408-425F-4B29-AF80-F65C8F357402}" type="pres">
      <dgm:prSet presAssocID="{9D21BA1A-4A68-4CB3-B7E6-0CF448D77986}" presName="diagram" presStyleCnt="0">
        <dgm:presLayoutVars>
          <dgm:dir/>
          <dgm:resizeHandles val="exact"/>
        </dgm:presLayoutVars>
      </dgm:prSet>
      <dgm:spPr/>
      <dgm:t>
        <a:bodyPr/>
        <a:lstStyle/>
        <a:p>
          <a:endParaRPr lang="en-US"/>
        </a:p>
      </dgm:t>
    </dgm:pt>
    <dgm:pt modelId="{A532B42A-5490-45B9-8B4C-2AE095C68BC2}" type="pres">
      <dgm:prSet presAssocID="{56E0AAD3-1345-4CC5-A6DB-4481D27B789D}" presName="node" presStyleLbl="node1" presStyleIdx="0" presStyleCnt="10">
        <dgm:presLayoutVars>
          <dgm:bulletEnabled val="1"/>
        </dgm:presLayoutVars>
      </dgm:prSet>
      <dgm:spPr/>
      <dgm:t>
        <a:bodyPr/>
        <a:lstStyle/>
        <a:p>
          <a:endParaRPr lang="en-US"/>
        </a:p>
      </dgm:t>
    </dgm:pt>
    <dgm:pt modelId="{0AFBCB7B-DA47-41F7-ADAF-62A639472429}" type="pres">
      <dgm:prSet presAssocID="{76AF519E-F2EB-44A7-BC29-F5527A437965}" presName="sibTrans" presStyleCnt="0"/>
      <dgm:spPr/>
    </dgm:pt>
    <dgm:pt modelId="{BA8B912F-55C7-4761-B0F3-B3541CF338E2}" type="pres">
      <dgm:prSet presAssocID="{E2E1BC9A-C656-4018-B414-E845D0D30E16}" presName="node" presStyleLbl="node1" presStyleIdx="1" presStyleCnt="10">
        <dgm:presLayoutVars>
          <dgm:bulletEnabled val="1"/>
        </dgm:presLayoutVars>
      </dgm:prSet>
      <dgm:spPr/>
      <dgm:t>
        <a:bodyPr/>
        <a:lstStyle/>
        <a:p>
          <a:endParaRPr lang="en-US"/>
        </a:p>
      </dgm:t>
    </dgm:pt>
    <dgm:pt modelId="{92F14913-F73C-4D1E-BAC6-7C2908F501AB}" type="pres">
      <dgm:prSet presAssocID="{A0811F68-6B7F-47C7-9275-9B539FC63C68}" presName="sibTrans" presStyleCnt="0"/>
      <dgm:spPr/>
    </dgm:pt>
    <dgm:pt modelId="{CB615809-ED67-486D-A2FE-B3BCF92D517C}" type="pres">
      <dgm:prSet presAssocID="{B66C42D8-6C1A-4A6D-9D6E-693C52F0E5AB}" presName="node" presStyleLbl="node1" presStyleIdx="2" presStyleCnt="10">
        <dgm:presLayoutVars>
          <dgm:bulletEnabled val="1"/>
        </dgm:presLayoutVars>
      </dgm:prSet>
      <dgm:spPr/>
      <dgm:t>
        <a:bodyPr/>
        <a:lstStyle/>
        <a:p>
          <a:endParaRPr lang="en-US"/>
        </a:p>
      </dgm:t>
    </dgm:pt>
    <dgm:pt modelId="{300C0831-6916-420C-9D35-778B40B35EE8}" type="pres">
      <dgm:prSet presAssocID="{4F6398F0-C33A-4483-81CF-7B3E084CEB90}" presName="sibTrans" presStyleCnt="0"/>
      <dgm:spPr/>
    </dgm:pt>
    <dgm:pt modelId="{E684CC27-DC3F-421B-BF25-6947A0CD8FC6}" type="pres">
      <dgm:prSet presAssocID="{FB3D86D0-DFDF-49B5-ADCF-35EFA4892EC7}" presName="node" presStyleLbl="node1" presStyleIdx="3" presStyleCnt="10">
        <dgm:presLayoutVars>
          <dgm:bulletEnabled val="1"/>
        </dgm:presLayoutVars>
      </dgm:prSet>
      <dgm:spPr/>
      <dgm:t>
        <a:bodyPr/>
        <a:lstStyle/>
        <a:p>
          <a:endParaRPr lang="en-US"/>
        </a:p>
      </dgm:t>
    </dgm:pt>
    <dgm:pt modelId="{F1C5FF9F-F024-4852-AC2E-BB75E0D19DA8}" type="pres">
      <dgm:prSet presAssocID="{4893A6E6-A63F-458B-8698-EEC6D2573797}" presName="sibTrans" presStyleCnt="0"/>
      <dgm:spPr/>
    </dgm:pt>
    <dgm:pt modelId="{B5732894-66DE-4BAE-A70C-249F9C6BAF6D}" type="pres">
      <dgm:prSet presAssocID="{7736FEF8-8CD4-4557-B794-A29201282E0C}" presName="node" presStyleLbl="node1" presStyleIdx="4" presStyleCnt="10">
        <dgm:presLayoutVars>
          <dgm:bulletEnabled val="1"/>
        </dgm:presLayoutVars>
      </dgm:prSet>
      <dgm:spPr/>
      <dgm:t>
        <a:bodyPr/>
        <a:lstStyle/>
        <a:p>
          <a:endParaRPr lang="en-US"/>
        </a:p>
      </dgm:t>
    </dgm:pt>
    <dgm:pt modelId="{22F83151-8EAF-407D-8E56-DA1F24B3319B}" type="pres">
      <dgm:prSet presAssocID="{26627CFB-16A7-48E8-9C4E-2282D70713DE}" presName="sibTrans" presStyleCnt="0"/>
      <dgm:spPr/>
    </dgm:pt>
    <dgm:pt modelId="{47EF6ABA-0EEB-4567-8413-EF6E64597C5B}" type="pres">
      <dgm:prSet presAssocID="{D200F5AC-E630-4935-9A4A-AE16C533334D}" presName="node" presStyleLbl="node1" presStyleIdx="5" presStyleCnt="10">
        <dgm:presLayoutVars>
          <dgm:bulletEnabled val="1"/>
        </dgm:presLayoutVars>
      </dgm:prSet>
      <dgm:spPr/>
      <dgm:t>
        <a:bodyPr/>
        <a:lstStyle/>
        <a:p>
          <a:endParaRPr lang="en-US"/>
        </a:p>
      </dgm:t>
    </dgm:pt>
    <dgm:pt modelId="{B568D658-D81C-47B0-B24A-955395624C67}" type="pres">
      <dgm:prSet presAssocID="{A1EA06BE-8914-4E17-8969-14E2893F928A}" presName="sibTrans" presStyleCnt="0"/>
      <dgm:spPr/>
    </dgm:pt>
    <dgm:pt modelId="{18948B57-F49E-4F08-9BA1-7D09175C2D71}" type="pres">
      <dgm:prSet presAssocID="{6FC0DF03-133D-4EBD-8321-BCCC0903976F}" presName="node" presStyleLbl="node1" presStyleIdx="6" presStyleCnt="10">
        <dgm:presLayoutVars>
          <dgm:bulletEnabled val="1"/>
        </dgm:presLayoutVars>
      </dgm:prSet>
      <dgm:spPr/>
      <dgm:t>
        <a:bodyPr/>
        <a:lstStyle/>
        <a:p>
          <a:endParaRPr lang="en-US"/>
        </a:p>
      </dgm:t>
    </dgm:pt>
    <dgm:pt modelId="{17E39AF3-D4A6-4F5F-A24C-763CA2E79796}" type="pres">
      <dgm:prSet presAssocID="{32087F37-126D-43E7-B273-99C155414BAD}" presName="sibTrans" presStyleCnt="0"/>
      <dgm:spPr/>
    </dgm:pt>
    <dgm:pt modelId="{3088B9FD-E699-43CF-9857-9296E281DB07}" type="pres">
      <dgm:prSet presAssocID="{E02240C6-81AB-4E66-8544-FE504C09704D}" presName="node" presStyleLbl="node1" presStyleIdx="7" presStyleCnt="10">
        <dgm:presLayoutVars>
          <dgm:bulletEnabled val="1"/>
        </dgm:presLayoutVars>
      </dgm:prSet>
      <dgm:spPr/>
      <dgm:t>
        <a:bodyPr/>
        <a:lstStyle/>
        <a:p>
          <a:endParaRPr lang="en-US"/>
        </a:p>
      </dgm:t>
    </dgm:pt>
    <dgm:pt modelId="{72AB7D8A-A0A0-4E65-8E1D-4D1E6537A616}" type="pres">
      <dgm:prSet presAssocID="{D80A488D-0397-4754-8B65-DD8232264116}" presName="sibTrans" presStyleCnt="0"/>
      <dgm:spPr/>
    </dgm:pt>
    <dgm:pt modelId="{387F644E-EB49-455E-8957-57F000D777EC}" type="pres">
      <dgm:prSet presAssocID="{C1528DFB-CF92-4A07-8EDE-EC6AECB433F8}" presName="node" presStyleLbl="node1" presStyleIdx="8" presStyleCnt="10">
        <dgm:presLayoutVars>
          <dgm:bulletEnabled val="1"/>
        </dgm:presLayoutVars>
      </dgm:prSet>
      <dgm:spPr/>
      <dgm:t>
        <a:bodyPr/>
        <a:lstStyle/>
        <a:p>
          <a:endParaRPr lang="en-US"/>
        </a:p>
      </dgm:t>
    </dgm:pt>
    <dgm:pt modelId="{8BDA7D24-B294-4C70-A27D-B437691D2DC4}" type="pres">
      <dgm:prSet presAssocID="{C846C0D3-A3F2-412B-A864-EE4BEC2E4B54}" presName="sibTrans" presStyleCnt="0"/>
      <dgm:spPr/>
    </dgm:pt>
    <dgm:pt modelId="{2161EAB4-1651-4D61-B0A7-8662AA55C506}" type="pres">
      <dgm:prSet presAssocID="{1FE277F0-BF6D-4B61-8162-8F6600F4E234}" presName="node" presStyleLbl="node1" presStyleIdx="9" presStyleCnt="10">
        <dgm:presLayoutVars>
          <dgm:bulletEnabled val="1"/>
        </dgm:presLayoutVars>
      </dgm:prSet>
      <dgm:spPr/>
      <dgm:t>
        <a:bodyPr/>
        <a:lstStyle/>
        <a:p>
          <a:endParaRPr lang="en-US"/>
        </a:p>
      </dgm:t>
    </dgm:pt>
  </dgm:ptLst>
  <dgm:cxnLst>
    <dgm:cxn modelId="{FA8AAFFB-EEFE-4D7A-9B7C-8BB98CEFE0FA}" type="presOf" srcId="{7736FEF8-8CD4-4557-B794-A29201282E0C}" destId="{B5732894-66DE-4BAE-A70C-249F9C6BAF6D}" srcOrd="0" destOrd="0" presId="urn:microsoft.com/office/officeart/2005/8/layout/default"/>
    <dgm:cxn modelId="{C5254F28-A7B9-4713-80B8-00240FC9FC76}" srcId="{9D21BA1A-4A68-4CB3-B7E6-0CF448D77986}" destId="{E2E1BC9A-C656-4018-B414-E845D0D30E16}" srcOrd="1" destOrd="0" parTransId="{12C180DD-623A-47DE-BC9A-B6889A89073E}" sibTransId="{A0811F68-6B7F-47C7-9275-9B539FC63C68}"/>
    <dgm:cxn modelId="{7453F137-EED2-43E5-8C71-D488B3182EAF}" type="presOf" srcId="{FB3D86D0-DFDF-49B5-ADCF-35EFA4892EC7}" destId="{E684CC27-DC3F-421B-BF25-6947A0CD8FC6}" srcOrd="0" destOrd="0" presId="urn:microsoft.com/office/officeart/2005/8/layout/default"/>
    <dgm:cxn modelId="{09A717EA-6BDA-4538-B42F-BF537D781D23}" srcId="{9D21BA1A-4A68-4CB3-B7E6-0CF448D77986}" destId="{D200F5AC-E630-4935-9A4A-AE16C533334D}" srcOrd="5" destOrd="0" parTransId="{0D4D3814-2479-4D93-842B-911B563DBB02}" sibTransId="{A1EA06BE-8914-4E17-8969-14E2893F928A}"/>
    <dgm:cxn modelId="{4AA09380-244E-4919-91B4-34EB15D90B86}" type="presOf" srcId="{1FE277F0-BF6D-4B61-8162-8F6600F4E234}" destId="{2161EAB4-1651-4D61-B0A7-8662AA55C506}" srcOrd="0" destOrd="0" presId="urn:microsoft.com/office/officeart/2005/8/layout/default"/>
    <dgm:cxn modelId="{DCB31A4C-AED2-48DA-B01D-02206EE057F3}" type="presOf" srcId="{C1528DFB-CF92-4A07-8EDE-EC6AECB433F8}" destId="{387F644E-EB49-455E-8957-57F000D777EC}" srcOrd="0" destOrd="0" presId="urn:microsoft.com/office/officeart/2005/8/layout/default"/>
    <dgm:cxn modelId="{2519A2BD-10D6-4F68-A532-D1095209C820}" type="presOf" srcId="{6FC0DF03-133D-4EBD-8321-BCCC0903976F}" destId="{18948B57-F49E-4F08-9BA1-7D09175C2D71}" srcOrd="0" destOrd="0" presId="urn:microsoft.com/office/officeart/2005/8/layout/default"/>
    <dgm:cxn modelId="{22815418-14BD-4251-BAA0-DA2F47B392F8}" srcId="{9D21BA1A-4A68-4CB3-B7E6-0CF448D77986}" destId="{6FC0DF03-133D-4EBD-8321-BCCC0903976F}" srcOrd="6" destOrd="0" parTransId="{5BCD7691-D508-411C-9AC1-F373F02B25FA}" sibTransId="{32087F37-126D-43E7-B273-99C155414BAD}"/>
    <dgm:cxn modelId="{D31C8B6C-79D5-4BA8-9B1D-5D31FE44FF6A}" type="presOf" srcId="{E02240C6-81AB-4E66-8544-FE504C09704D}" destId="{3088B9FD-E699-43CF-9857-9296E281DB07}" srcOrd="0" destOrd="0" presId="urn:microsoft.com/office/officeart/2005/8/layout/default"/>
    <dgm:cxn modelId="{6DA1C5D3-6701-49F3-8B55-0A6A749BC90A}" srcId="{9D21BA1A-4A68-4CB3-B7E6-0CF448D77986}" destId="{B66C42D8-6C1A-4A6D-9D6E-693C52F0E5AB}" srcOrd="2" destOrd="0" parTransId="{936C4FCD-CDFC-4EFF-9A16-211399CCFB2E}" sibTransId="{4F6398F0-C33A-4483-81CF-7B3E084CEB90}"/>
    <dgm:cxn modelId="{8413D78C-9F95-4EC7-8C4F-75A363D753BE}" type="presOf" srcId="{B66C42D8-6C1A-4A6D-9D6E-693C52F0E5AB}" destId="{CB615809-ED67-486D-A2FE-B3BCF92D517C}" srcOrd="0" destOrd="0" presId="urn:microsoft.com/office/officeart/2005/8/layout/default"/>
    <dgm:cxn modelId="{65609811-AE98-4EB3-B56C-AF55EE39E615}" srcId="{9D21BA1A-4A68-4CB3-B7E6-0CF448D77986}" destId="{56E0AAD3-1345-4CC5-A6DB-4481D27B789D}" srcOrd="0" destOrd="0" parTransId="{C35CC36B-7653-4D17-B124-F475876098FD}" sibTransId="{76AF519E-F2EB-44A7-BC29-F5527A437965}"/>
    <dgm:cxn modelId="{21D67406-F792-41A7-A581-B8716F9A178F}" srcId="{9D21BA1A-4A68-4CB3-B7E6-0CF448D77986}" destId="{FB3D86D0-DFDF-49B5-ADCF-35EFA4892EC7}" srcOrd="3" destOrd="0" parTransId="{EE35FB36-B4FE-41BB-92DF-DE31080AF821}" sibTransId="{4893A6E6-A63F-458B-8698-EEC6D2573797}"/>
    <dgm:cxn modelId="{9E9AB7E0-4C5B-4A3B-AEF3-8A31A9A08416}" type="presOf" srcId="{D200F5AC-E630-4935-9A4A-AE16C533334D}" destId="{47EF6ABA-0EEB-4567-8413-EF6E64597C5B}" srcOrd="0" destOrd="0" presId="urn:microsoft.com/office/officeart/2005/8/layout/default"/>
    <dgm:cxn modelId="{A47B79E9-61A5-4F3A-ADF3-21F706D153E9}" type="presOf" srcId="{9D21BA1A-4A68-4CB3-B7E6-0CF448D77986}" destId="{0EE22408-425F-4B29-AF80-F65C8F357402}" srcOrd="0" destOrd="0" presId="urn:microsoft.com/office/officeart/2005/8/layout/default"/>
    <dgm:cxn modelId="{02C2A8FE-9CBE-4A32-88A3-E2E758DA33B1}" srcId="{9D21BA1A-4A68-4CB3-B7E6-0CF448D77986}" destId="{7736FEF8-8CD4-4557-B794-A29201282E0C}" srcOrd="4" destOrd="0" parTransId="{CEEDD9FD-A396-4E11-BF85-0413DA80CC81}" sibTransId="{26627CFB-16A7-48E8-9C4E-2282D70713DE}"/>
    <dgm:cxn modelId="{0AF40A3C-005F-4489-A5E0-7009B08644C4}" srcId="{9D21BA1A-4A68-4CB3-B7E6-0CF448D77986}" destId="{E02240C6-81AB-4E66-8544-FE504C09704D}" srcOrd="7" destOrd="0" parTransId="{71E6E7CF-E521-4429-8109-ABEB00BB3A63}" sibTransId="{D80A488D-0397-4754-8B65-DD8232264116}"/>
    <dgm:cxn modelId="{FBCEEE68-FCB7-4A6A-9969-66C9D01B4D11}" type="presOf" srcId="{56E0AAD3-1345-4CC5-A6DB-4481D27B789D}" destId="{A532B42A-5490-45B9-8B4C-2AE095C68BC2}" srcOrd="0" destOrd="0" presId="urn:microsoft.com/office/officeart/2005/8/layout/default"/>
    <dgm:cxn modelId="{0789ED12-CE1B-476D-A443-07A4E2DE1E72}" srcId="{9D21BA1A-4A68-4CB3-B7E6-0CF448D77986}" destId="{1FE277F0-BF6D-4B61-8162-8F6600F4E234}" srcOrd="9" destOrd="0" parTransId="{0DCF3791-9364-4658-9E43-EFC12F1C3DFD}" sibTransId="{41349C29-67E3-408B-87EC-A33D3DA43CEC}"/>
    <dgm:cxn modelId="{E8BD826A-DEDC-448E-BE04-2268FA480CB5}" srcId="{9D21BA1A-4A68-4CB3-B7E6-0CF448D77986}" destId="{C1528DFB-CF92-4A07-8EDE-EC6AECB433F8}" srcOrd="8" destOrd="0" parTransId="{5BCFB4CB-9662-47CF-B4DD-F0A38C8AC482}" sibTransId="{C846C0D3-A3F2-412B-A864-EE4BEC2E4B54}"/>
    <dgm:cxn modelId="{6E04045B-D1A4-40E8-B744-E67F2E2FFF77}" type="presOf" srcId="{E2E1BC9A-C656-4018-B414-E845D0D30E16}" destId="{BA8B912F-55C7-4761-B0F3-B3541CF338E2}" srcOrd="0" destOrd="0" presId="urn:microsoft.com/office/officeart/2005/8/layout/default"/>
    <dgm:cxn modelId="{82EDA89F-864D-4DB0-93B7-E0D7A62AFE4F}" type="presParOf" srcId="{0EE22408-425F-4B29-AF80-F65C8F357402}" destId="{A532B42A-5490-45B9-8B4C-2AE095C68BC2}" srcOrd="0" destOrd="0" presId="urn:microsoft.com/office/officeart/2005/8/layout/default"/>
    <dgm:cxn modelId="{773C8A53-EEA3-41E2-AC85-ADF057B5C5BE}" type="presParOf" srcId="{0EE22408-425F-4B29-AF80-F65C8F357402}" destId="{0AFBCB7B-DA47-41F7-ADAF-62A639472429}" srcOrd="1" destOrd="0" presId="urn:microsoft.com/office/officeart/2005/8/layout/default"/>
    <dgm:cxn modelId="{0F7536DD-8E0F-44F5-8813-5B3A6883F131}" type="presParOf" srcId="{0EE22408-425F-4B29-AF80-F65C8F357402}" destId="{BA8B912F-55C7-4761-B0F3-B3541CF338E2}" srcOrd="2" destOrd="0" presId="urn:microsoft.com/office/officeart/2005/8/layout/default"/>
    <dgm:cxn modelId="{1D9B90EB-9385-44B7-8595-CDAAF1D9D4A4}" type="presParOf" srcId="{0EE22408-425F-4B29-AF80-F65C8F357402}" destId="{92F14913-F73C-4D1E-BAC6-7C2908F501AB}" srcOrd="3" destOrd="0" presId="urn:microsoft.com/office/officeart/2005/8/layout/default"/>
    <dgm:cxn modelId="{881A0CCD-67FF-4D47-888A-1897D6FB801F}" type="presParOf" srcId="{0EE22408-425F-4B29-AF80-F65C8F357402}" destId="{CB615809-ED67-486D-A2FE-B3BCF92D517C}" srcOrd="4" destOrd="0" presId="urn:microsoft.com/office/officeart/2005/8/layout/default"/>
    <dgm:cxn modelId="{35579E37-4742-4CA1-8949-2A4AD0E03E1D}" type="presParOf" srcId="{0EE22408-425F-4B29-AF80-F65C8F357402}" destId="{300C0831-6916-420C-9D35-778B40B35EE8}" srcOrd="5" destOrd="0" presId="urn:microsoft.com/office/officeart/2005/8/layout/default"/>
    <dgm:cxn modelId="{BFFCF642-7AF6-4DAF-AA38-657D7156094F}" type="presParOf" srcId="{0EE22408-425F-4B29-AF80-F65C8F357402}" destId="{E684CC27-DC3F-421B-BF25-6947A0CD8FC6}" srcOrd="6" destOrd="0" presId="urn:microsoft.com/office/officeart/2005/8/layout/default"/>
    <dgm:cxn modelId="{26D391A4-0E92-4E4B-86D3-0816D41DAA79}" type="presParOf" srcId="{0EE22408-425F-4B29-AF80-F65C8F357402}" destId="{F1C5FF9F-F024-4852-AC2E-BB75E0D19DA8}" srcOrd="7" destOrd="0" presId="urn:microsoft.com/office/officeart/2005/8/layout/default"/>
    <dgm:cxn modelId="{FE68EA6E-D3CA-4FD2-AAC8-72ACD8D72206}" type="presParOf" srcId="{0EE22408-425F-4B29-AF80-F65C8F357402}" destId="{B5732894-66DE-4BAE-A70C-249F9C6BAF6D}" srcOrd="8" destOrd="0" presId="urn:microsoft.com/office/officeart/2005/8/layout/default"/>
    <dgm:cxn modelId="{914E8AAA-849D-4911-BAB6-4872820267B8}" type="presParOf" srcId="{0EE22408-425F-4B29-AF80-F65C8F357402}" destId="{22F83151-8EAF-407D-8E56-DA1F24B3319B}" srcOrd="9" destOrd="0" presId="urn:microsoft.com/office/officeart/2005/8/layout/default"/>
    <dgm:cxn modelId="{7F4F15B7-4AA4-4A43-B3AA-B16A365EBFA4}" type="presParOf" srcId="{0EE22408-425F-4B29-AF80-F65C8F357402}" destId="{47EF6ABA-0EEB-4567-8413-EF6E64597C5B}" srcOrd="10" destOrd="0" presId="urn:microsoft.com/office/officeart/2005/8/layout/default"/>
    <dgm:cxn modelId="{787D3660-7B77-4201-B40B-562E936D7ABE}" type="presParOf" srcId="{0EE22408-425F-4B29-AF80-F65C8F357402}" destId="{B568D658-D81C-47B0-B24A-955395624C67}" srcOrd="11" destOrd="0" presId="urn:microsoft.com/office/officeart/2005/8/layout/default"/>
    <dgm:cxn modelId="{65FFDB4A-B2AD-40AA-B2F5-C41462AB9725}" type="presParOf" srcId="{0EE22408-425F-4B29-AF80-F65C8F357402}" destId="{18948B57-F49E-4F08-9BA1-7D09175C2D71}" srcOrd="12" destOrd="0" presId="urn:microsoft.com/office/officeart/2005/8/layout/default"/>
    <dgm:cxn modelId="{3504085D-3FF6-4D68-834B-43F6A35AC03B}" type="presParOf" srcId="{0EE22408-425F-4B29-AF80-F65C8F357402}" destId="{17E39AF3-D4A6-4F5F-A24C-763CA2E79796}" srcOrd="13" destOrd="0" presId="urn:microsoft.com/office/officeart/2005/8/layout/default"/>
    <dgm:cxn modelId="{56E34A7F-6F75-46CB-86BB-DD932B7D4F0A}" type="presParOf" srcId="{0EE22408-425F-4B29-AF80-F65C8F357402}" destId="{3088B9FD-E699-43CF-9857-9296E281DB07}" srcOrd="14" destOrd="0" presId="urn:microsoft.com/office/officeart/2005/8/layout/default"/>
    <dgm:cxn modelId="{F09701FA-DA41-491B-83A9-9E4D0CB61F04}" type="presParOf" srcId="{0EE22408-425F-4B29-AF80-F65C8F357402}" destId="{72AB7D8A-A0A0-4E65-8E1D-4D1E6537A616}" srcOrd="15" destOrd="0" presId="urn:microsoft.com/office/officeart/2005/8/layout/default"/>
    <dgm:cxn modelId="{BA9C1452-A07C-4271-9133-E369A4F3627C}" type="presParOf" srcId="{0EE22408-425F-4B29-AF80-F65C8F357402}" destId="{387F644E-EB49-455E-8957-57F000D777EC}" srcOrd="16" destOrd="0" presId="urn:microsoft.com/office/officeart/2005/8/layout/default"/>
    <dgm:cxn modelId="{1B31DC48-A050-45A4-853B-72E08729A3B7}" type="presParOf" srcId="{0EE22408-425F-4B29-AF80-F65C8F357402}" destId="{8BDA7D24-B294-4C70-A27D-B437691D2DC4}" srcOrd="17" destOrd="0" presId="urn:microsoft.com/office/officeart/2005/8/layout/default"/>
    <dgm:cxn modelId="{9185A87E-BB55-4397-9587-0998E0030A02}" type="presParOf" srcId="{0EE22408-425F-4B29-AF80-F65C8F357402}" destId="{2161EAB4-1651-4D61-B0A7-8662AA55C506}"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2B42A-5490-45B9-8B4C-2AE095C68BC2}">
      <dsp:nvSpPr>
        <dsp:cNvPr id="0" name=""/>
        <dsp:cNvSpPr/>
      </dsp:nvSpPr>
      <dsp:spPr>
        <a:xfrm>
          <a:off x="893104" y="1824"/>
          <a:ext cx="1752078" cy="1051246"/>
        </a:xfrm>
        <a:prstGeom prst="rect">
          <a:avLst/>
        </a:prstGeom>
        <a:solidFill>
          <a:srgbClr val="AD0313"/>
        </a:solidFill>
        <a:ln>
          <a:gradFill>
            <a:gsLst>
              <a:gs pos="18000">
                <a:schemeClr val="accent1">
                  <a:lumMod val="5000"/>
                  <a:lumOff val="95000"/>
                </a:schemeClr>
              </a:gs>
              <a:gs pos="43000">
                <a:schemeClr val="accent1">
                  <a:lumMod val="45000"/>
                  <a:lumOff val="55000"/>
                </a:schemeClr>
              </a:gs>
              <a:gs pos="73000">
                <a:schemeClr val="accent1">
                  <a:lumMod val="45000"/>
                  <a:lumOff val="55000"/>
                </a:schemeClr>
              </a:gs>
              <a:gs pos="100000">
                <a:schemeClr val="accent1">
                  <a:lumMod val="30000"/>
                  <a:lumOff val="70000"/>
                </a:schemeClr>
              </a:gs>
            </a:gsLst>
            <a:lin ang="5400000" scaled="1"/>
          </a:gradFill>
        </a:ln>
        <a:effectLst>
          <a:outerShdw blurRad="40000" dist="23000" dir="5400000" rotWithShape="0">
            <a:srgbClr val="AD0313">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Total does not exceed $5,000</a:t>
          </a:r>
          <a:endParaRPr lang="en-US" sz="2400" b="1" kern="1200" dirty="0">
            <a:solidFill>
              <a:schemeClr val="bg1"/>
            </a:solidFill>
          </a:endParaRPr>
        </a:p>
      </dsp:txBody>
      <dsp:txXfrm>
        <a:off x="893104" y="1824"/>
        <a:ext cx="1752078" cy="1051246"/>
      </dsp:txXfrm>
    </dsp:sp>
    <dsp:sp modelId="{A1AA7129-3DCE-4C40-9272-75B10B6D3032}">
      <dsp:nvSpPr>
        <dsp:cNvPr id="0" name=""/>
        <dsp:cNvSpPr/>
      </dsp:nvSpPr>
      <dsp:spPr>
        <a:xfrm>
          <a:off x="2820390" y="1824"/>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*Scientific and Lab Research Supplies &amp; Equip up to </a:t>
          </a:r>
          <a:r>
            <a:rPr lang="en-US" sz="1800" b="1" kern="1200" dirty="0" smtClean="0"/>
            <a:t>$25,000</a:t>
          </a:r>
          <a:endParaRPr lang="en-US" sz="1800" b="1" kern="1200" dirty="0"/>
        </a:p>
      </dsp:txBody>
      <dsp:txXfrm>
        <a:off x="2820390" y="1824"/>
        <a:ext cx="1752078" cy="1051246"/>
      </dsp:txXfrm>
    </dsp:sp>
    <dsp:sp modelId="{3EFB5634-6E3C-4158-8E1F-F21634156CFF}">
      <dsp:nvSpPr>
        <dsp:cNvPr id="0" name=""/>
        <dsp:cNvSpPr/>
      </dsp:nvSpPr>
      <dsp:spPr>
        <a:xfrm>
          <a:off x="4747676" y="1824"/>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State Contract </a:t>
          </a:r>
          <a:r>
            <a:rPr lang="en-US" sz="1800" b="1" kern="1200" dirty="0" smtClean="0"/>
            <a:t>Purchases </a:t>
          </a:r>
        </a:p>
        <a:p>
          <a:pPr lvl="0" algn="ctr" defTabSz="889000">
            <a:lnSpc>
              <a:spcPct val="90000"/>
            </a:lnSpc>
            <a:spcBef>
              <a:spcPct val="0"/>
            </a:spcBef>
            <a:spcAft>
              <a:spcPct val="35000"/>
            </a:spcAft>
          </a:pPr>
          <a:r>
            <a:rPr lang="en-US" sz="1400" b="1" kern="1200" dirty="0" smtClean="0"/>
            <a:t>(RFR required for some transactions </a:t>
          </a:r>
          <a:r>
            <a:rPr lang="en-US" sz="1400" b="1" kern="1200" dirty="0" smtClean="0"/>
            <a:t>&gt;$25K</a:t>
          </a:r>
          <a:r>
            <a:rPr lang="en-US" sz="1400" b="1" kern="1200" dirty="0" smtClean="0"/>
            <a:t>)</a:t>
          </a:r>
          <a:endParaRPr lang="en-US" sz="1400" b="1" kern="1200" dirty="0"/>
        </a:p>
      </dsp:txBody>
      <dsp:txXfrm>
        <a:off x="4747676" y="1824"/>
        <a:ext cx="1752078" cy="1051246"/>
      </dsp:txXfrm>
    </dsp:sp>
    <dsp:sp modelId="{CAADEAF6-FDFF-4411-BE81-EFE707CD97A7}">
      <dsp:nvSpPr>
        <dsp:cNvPr id="0" name=""/>
        <dsp:cNvSpPr/>
      </dsp:nvSpPr>
      <dsp:spPr>
        <a:xfrm>
          <a:off x="6674962" y="1824"/>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Public Works Construction - up to $100,000</a:t>
          </a:r>
          <a:endParaRPr lang="en-US" sz="2000" b="1" kern="1200" dirty="0"/>
        </a:p>
      </dsp:txBody>
      <dsp:txXfrm>
        <a:off x="6674962" y="1824"/>
        <a:ext cx="1752078" cy="1051246"/>
      </dsp:txXfrm>
    </dsp:sp>
    <dsp:sp modelId="{1EAF9193-1C32-4839-961F-703E449489E7}">
      <dsp:nvSpPr>
        <dsp:cNvPr id="0" name=""/>
        <dsp:cNvSpPr/>
      </dsp:nvSpPr>
      <dsp:spPr>
        <a:xfrm>
          <a:off x="893104" y="1228279"/>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Software </a:t>
          </a:r>
        </a:p>
        <a:p>
          <a:pPr lvl="0" algn="ctr" defTabSz="711200">
            <a:lnSpc>
              <a:spcPct val="90000"/>
            </a:lnSpc>
            <a:spcBef>
              <a:spcPct val="0"/>
            </a:spcBef>
            <a:spcAft>
              <a:spcPct val="35000"/>
            </a:spcAft>
          </a:pPr>
          <a:r>
            <a:rPr lang="en-US" sz="1200" b="1" kern="1200" dirty="0" smtClean="0"/>
            <a:t>(Additional restrictions for transactions over $150K)</a:t>
          </a:r>
          <a:endParaRPr lang="en-US" sz="1200" b="1" kern="1200" dirty="0"/>
        </a:p>
      </dsp:txBody>
      <dsp:txXfrm>
        <a:off x="893104" y="1228279"/>
        <a:ext cx="1752078" cy="1051246"/>
      </dsp:txXfrm>
    </dsp:sp>
    <dsp:sp modelId="{48F1E082-4ECD-47EA-AA77-F373BA74A12C}">
      <dsp:nvSpPr>
        <dsp:cNvPr id="0" name=""/>
        <dsp:cNvSpPr/>
      </dsp:nvSpPr>
      <dsp:spPr>
        <a:xfrm>
          <a:off x="2820390" y="1228279"/>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*Professional Services</a:t>
          </a:r>
          <a:endParaRPr lang="en-US" sz="2000" b="1" kern="1200" dirty="0"/>
        </a:p>
      </dsp:txBody>
      <dsp:txXfrm>
        <a:off x="2820390" y="1228279"/>
        <a:ext cx="1752078" cy="1051246"/>
      </dsp:txXfrm>
    </dsp:sp>
    <dsp:sp modelId="{D9F8912F-CF60-4A32-9113-2D4BCA4E901A}">
      <dsp:nvSpPr>
        <dsp:cNvPr id="0" name=""/>
        <dsp:cNvSpPr/>
      </dsp:nvSpPr>
      <dsp:spPr>
        <a:xfrm>
          <a:off x="4747676" y="1228279"/>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t>
          </a:r>
          <a:r>
            <a:rPr lang="en-US" sz="2000" b="1" kern="1200" dirty="0" smtClean="0"/>
            <a:t>Sole/Single</a:t>
          </a:r>
          <a:r>
            <a:rPr lang="en-US" sz="2400" b="1" kern="1200" dirty="0" smtClean="0"/>
            <a:t> Source Purchases</a:t>
          </a:r>
          <a:endParaRPr lang="en-US" sz="2400" b="1" kern="1200" dirty="0"/>
        </a:p>
      </dsp:txBody>
      <dsp:txXfrm>
        <a:off x="4747676" y="1228279"/>
        <a:ext cx="1752078" cy="1051246"/>
      </dsp:txXfrm>
    </dsp:sp>
    <dsp:sp modelId="{CC89A2A8-9991-4827-9B45-6B1701BBE4CC}">
      <dsp:nvSpPr>
        <dsp:cNvPr id="0" name=""/>
        <dsp:cNvSpPr/>
      </dsp:nvSpPr>
      <dsp:spPr>
        <a:xfrm>
          <a:off x="6674962" y="1228279"/>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t>
          </a:r>
          <a:r>
            <a:rPr lang="en-US" sz="2000" b="1" kern="1200" dirty="0" smtClean="0"/>
            <a:t>Emergency</a:t>
          </a:r>
          <a:r>
            <a:rPr lang="en-US" sz="2800" b="1" kern="1200" dirty="0" smtClean="0"/>
            <a:t> Purchases</a:t>
          </a:r>
          <a:endParaRPr lang="en-US" sz="2800" b="1" kern="1200" dirty="0"/>
        </a:p>
      </dsp:txBody>
      <dsp:txXfrm>
        <a:off x="6674962" y="1228279"/>
        <a:ext cx="1752078" cy="1051246"/>
      </dsp:txXfrm>
    </dsp:sp>
    <dsp:sp modelId="{05B6A264-1AFB-40B9-9DAF-8A226C13E355}">
      <dsp:nvSpPr>
        <dsp:cNvPr id="0" name=""/>
        <dsp:cNvSpPr/>
      </dsp:nvSpPr>
      <dsp:spPr>
        <a:xfrm>
          <a:off x="893104" y="2454733"/>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Used </a:t>
          </a:r>
          <a:r>
            <a:rPr lang="en-US" sz="2400" b="1" kern="1200" dirty="0" smtClean="0"/>
            <a:t>Equipment</a:t>
          </a:r>
          <a:endParaRPr lang="en-US" sz="2800" b="1" kern="1200" dirty="0"/>
        </a:p>
      </dsp:txBody>
      <dsp:txXfrm>
        <a:off x="893104" y="2454733"/>
        <a:ext cx="1752078" cy="1051246"/>
      </dsp:txXfrm>
    </dsp:sp>
    <dsp:sp modelId="{905ECA7B-111E-484E-A2A9-0B55E3D81EE7}">
      <dsp:nvSpPr>
        <dsp:cNvPr id="0" name=""/>
        <dsp:cNvSpPr/>
      </dsp:nvSpPr>
      <dsp:spPr>
        <a:xfrm>
          <a:off x="2820390" y="2454733"/>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Intergovernmental Purchases</a:t>
          </a:r>
          <a:endParaRPr lang="en-US" sz="1600" b="1" kern="1200" dirty="0"/>
        </a:p>
      </dsp:txBody>
      <dsp:txXfrm>
        <a:off x="2820390" y="2454733"/>
        <a:ext cx="1752078" cy="1051246"/>
      </dsp:txXfrm>
    </dsp:sp>
    <dsp:sp modelId="{08169C7C-2E3F-44B4-83A9-DFFB1DB55DC4}">
      <dsp:nvSpPr>
        <dsp:cNvPr id="0" name=""/>
        <dsp:cNvSpPr/>
      </dsp:nvSpPr>
      <dsp:spPr>
        <a:xfrm>
          <a:off x="4747676" y="2454733"/>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Advertising</a:t>
          </a:r>
          <a:endParaRPr lang="en-US" sz="2400" b="1" kern="1200" dirty="0"/>
        </a:p>
      </dsp:txBody>
      <dsp:txXfrm>
        <a:off x="4747676" y="2454733"/>
        <a:ext cx="1752078" cy="1051246"/>
      </dsp:txXfrm>
    </dsp:sp>
    <dsp:sp modelId="{7E6F3A3A-FB21-41A3-A641-D595D817E1E9}">
      <dsp:nvSpPr>
        <dsp:cNvPr id="0" name=""/>
        <dsp:cNvSpPr/>
      </dsp:nvSpPr>
      <dsp:spPr>
        <a:xfrm>
          <a:off x="6674962" y="2454733"/>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Utilities</a:t>
          </a:r>
          <a:r>
            <a:rPr lang="en-US" sz="1800" b="1" kern="1200" dirty="0" smtClean="0"/>
            <a:t> Includes cable services</a:t>
          </a:r>
          <a:endParaRPr lang="en-US" sz="1800" b="1" kern="1200" dirty="0"/>
        </a:p>
      </dsp:txBody>
      <dsp:txXfrm>
        <a:off x="6674962" y="2454733"/>
        <a:ext cx="1752078" cy="1051246"/>
      </dsp:txXfrm>
    </dsp:sp>
    <dsp:sp modelId="{2C48FF88-2AE5-49D2-9089-0C238C71F2D5}">
      <dsp:nvSpPr>
        <dsp:cNvPr id="0" name=""/>
        <dsp:cNvSpPr/>
      </dsp:nvSpPr>
      <dsp:spPr>
        <a:xfrm>
          <a:off x="893104" y="3681188"/>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Art Exhibits </a:t>
          </a:r>
        </a:p>
        <a:p>
          <a:pPr lvl="0" algn="ctr" defTabSz="889000">
            <a:lnSpc>
              <a:spcPct val="90000"/>
            </a:lnSpc>
            <a:spcBef>
              <a:spcPct val="0"/>
            </a:spcBef>
            <a:spcAft>
              <a:spcPct val="35000"/>
            </a:spcAft>
          </a:pPr>
          <a:r>
            <a:rPr lang="en-US" sz="1600" b="1" kern="1200" dirty="0" smtClean="0"/>
            <a:t>and associated transport services</a:t>
          </a:r>
          <a:endParaRPr lang="en-US" sz="1600" b="1" kern="1200" dirty="0"/>
        </a:p>
      </dsp:txBody>
      <dsp:txXfrm>
        <a:off x="893104" y="3681188"/>
        <a:ext cx="1752078" cy="1051246"/>
      </dsp:txXfrm>
    </dsp:sp>
    <dsp:sp modelId="{2592E39F-8000-4CA6-9599-947E5185565B}">
      <dsp:nvSpPr>
        <dsp:cNvPr id="0" name=""/>
        <dsp:cNvSpPr/>
      </dsp:nvSpPr>
      <dsp:spPr>
        <a:xfrm>
          <a:off x="2820390" y="3681188"/>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Subscriptions </a:t>
          </a:r>
          <a:r>
            <a:rPr lang="en-US" sz="1100" b="1" kern="1200" dirty="0" smtClean="0"/>
            <a:t>(Additional restrictions for transactions over $225K)</a:t>
          </a:r>
          <a:endParaRPr lang="en-US" sz="1100" b="1" kern="1200" dirty="0"/>
        </a:p>
      </dsp:txBody>
      <dsp:txXfrm>
        <a:off x="2820390" y="3681188"/>
        <a:ext cx="1752078" cy="1051246"/>
      </dsp:txXfrm>
    </dsp:sp>
    <dsp:sp modelId="{090EC4D8-58AC-42C3-9A51-D83B54497EE9}">
      <dsp:nvSpPr>
        <dsp:cNvPr id="0" name=""/>
        <dsp:cNvSpPr/>
      </dsp:nvSpPr>
      <dsp:spPr>
        <a:xfrm>
          <a:off x="4747676" y="3681188"/>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*Repairs or repair parts by authorized dealers</a:t>
          </a:r>
          <a:endParaRPr lang="en-US" sz="1800" b="1" kern="1200" dirty="0"/>
        </a:p>
      </dsp:txBody>
      <dsp:txXfrm>
        <a:off x="4747676" y="3681188"/>
        <a:ext cx="1752078" cy="1051246"/>
      </dsp:txXfrm>
    </dsp:sp>
    <dsp:sp modelId="{A269DB5E-B19F-4498-91EC-BD3E66FDFCEF}">
      <dsp:nvSpPr>
        <dsp:cNvPr id="0" name=""/>
        <dsp:cNvSpPr/>
      </dsp:nvSpPr>
      <dsp:spPr>
        <a:xfrm>
          <a:off x="6674962" y="3681188"/>
          <a:ext cx="1752078" cy="1051246"/>
        </a:xfrm>
        <a:prstGeom prst="rect">
          <a:avLst/>
        </a:prstGeom>
        <a:solidFill>
          <a:srgbClr val="AD031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Orders for items on annual POs </a:t>
          </a:r>
          <a:endParaRPr lang="en-US" sz="1800" b="1" kern="1200" dirty="0"/>
        </a:p>
      </dsp:txBody>
      <dsp:txXfrm>
        <a:off x="6674962" y="3681188"/>
        <a:ext cx="1752078" cy="1051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2B42A-5490-45B9-8B4C-2AE095C68BC2}">
      <dsp:nvSpPr>
        <dsp:cNvPr id="0" name=""/>
        <dsp:cNvSpPr/>
      </dsp:nvSpPr>
      <dsp:spPr>
        <a:xfrm>
          <a:off x="2987" y="47670"/>
          <a:ext cx="2370453" cy="14222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a:latin typeface="+mn-lt"/>
            </a:rPr>
            <a:t>Provide Vendor Contact Name and Email Address in </a:t>
          </a:r>
          <a:r>
            <a:rPr lang="en-US" sz="1500" b="1" kern="1200" dirty="0" smtClean="0">
              <a:latin typeface="+mn-lt"/>
            </a:rPr>
            <a:t>Public Comments (Document Text)</a:t>
          </a:r>
          <a:endParaRPr lang="en-US" sz="1500" b="1" kern="1200" dirty="0">
            <a:latin typeface="+mn-lt"/>
          </a:endParaRPr>
        </a:p>
      </dsp:txBody>
      <dsp:txXfrm>
        <a:off x="2987" y="47670"/>
        <a:ext cx="2370453" cy="1422271"/>
      </dsp:txXfrm>
    </dsp:sp>
    <dsp:sp modelId="{BA8B912F-55C7-4761-B0F3-B3541CF338E2}">
      <dsp:nvSpPr>
        <dsp:cNvPr id="0" name=""/>
        <dsp:cNvSpPr/>
      </dsp:nvSpPr>
      <dsp:spPr>
        <a:xfrm>
          <a:off x="2610486" y="47670"/>
          <a:ext cx="2370453" cy="14222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a:latin typeface="Calibri Light" panose="020F0302020204030204"/>
            </a:rPr>
            <a:t>Provide Item </a:t>
          </a:r>
          <a:r>
            <a:rPr lang="en-US" sz="1500" b="1" kern="1200" dirty="0" smtClean="0">
              <a:latin typeface="Calibri Light" panose="020F0302020204030204"/>
            </a:rPr>
            <a:t>Codes (Commodity Codes)</a:t>
          </a:r>
          <a:endParaRPr lang="en-US" sz="1500" b="1" kern="1200" dirty="0"/>
        </a:p>
      </dsp:txBody>
      <dsp:txXfrm>
        <a:off x="2610486" y="47670"/>
        <a:ext cx="2370453" cy="1422271"/>
      </dsp:txXfrm>
    </dsp:sp>
    <dsp:sp modelId="{CB615809-ED67-486D-A2FE-B3BCF92D517C}">
      <dsp:nvSpPr>
        <dsp:cNvPr id="0" name=""/>
        <dsp:cNvSpPr/>
      </dsp:nvSpPr>
      <dsp:spPr>
        <a:xfrm>
          <a:off x="5217984" y="47670"/>
          <a:ext cx="2370453" cy="14222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latin typeface="+mn-lt"/>
            </a:rPr>
            <a:t>Provide Detailed </a:t>
          </a:r>
          <a:r>
            <a:rPr lang="en-US" sz="1500" b="1" kern="1200" dirty="0">
              <a:latin typeface="+mn-lt"/>
            </a:rPr>
            <a:t>Item Description</a:t>
          </a:r>
        </a:p>
      </dsp:txBody>
      <dsp:txXfrm>
        <a:off x="5217984" y="47670"/>
        <a:ext cx="2370453" cy="1422271"/>
      </dsp:txXfrm>
    </dsp:sp>
    <dsp:sp modelId="{E684CC27-DC3F-421B-BF25-6947A0CD8FC6}">
      <dsp:nvSpPr>
        <dsp:cNvPr id="0" name=""/>
        <dsp:cNvSpPr/>
      </dsp:nvSpPr>
      <dsp:spPr>
        <a:xfrm>
          <a:off x="7825482" y="47670"/>
          <a:ext cx="2370453" cy="14222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a:latin typeface="+mn-lt"/>
            </a:rPr>
            <a:t>Provide Correct Fund, Accounting, Program, Activity, Location and Project Code</a:t>
          </a:r>
        </a:p>
      </dsp:txBody>
      <dsp:txXfrm>
        <a:off x="7825482" y="47670"/>
        <a:ext cx="2370453" cy="1422271"/>
      </dsp:txXfrm>
    </dsp:sp>
    <dsp:sp modelId="{B5732894-66DE-4BAE-A70C-249F9C6BAF6D}">
      <dsp:nvSpPr>
        <dsp:cNvPr id="0" name=""/>
        <dsp:cNvSpPr/>
      </dsp:nvSpPr>
      <dsp:spPr>
        <a:xfrm>
          <a:off x="2987" y="1706987"/>
          <a:ext cx="2370453" cy="14222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a:latin typeface="+mn-lt"/>
            </a:rPr>
            <a:t>Provide </a:t>
          </a:r>
          <a:r>
            <a:rPr lang="en-US" sz="1500" b="1" kern="1200" dirty="0" smtClean="0">
              <a:latin typeface="+mn-lt"/>
            </a:rPr>
            <a:t>Ship To Location, Department,  </a:t>
          </a:r>
          <a:r>
            <a:rPr lang="en-US" sz="1500" b="1" kern="1200" dirty="0">
              <a:latin typeface="+mn-lt"/>
            </a:rPr>
            <a:t>Attention to </a:t>
          </a:r>
          <a:r>
            <a:rPr lang="en-US" sz="1500" b="1" kern="1200" dirty="0" smtClean="0">
              <a:latin typeface="+mn-lt"/>
            </a:rPr>
            <a:t>Contact Person, and Phone Number</a:t>
          </a:r>
          <a:endParaRPr lang="en-US" sz="1500" b="1" kern="1200" dirty="0">
            <a:latin typeface="+mn-lt"/>
          </a:endParaRPr>
        </a:p>
      </dsp:txBody>
      <dsp:txXfrm>
        <a:off x="2987" y="1706987"/>
        <a:ext cx="2370453" cy="1422271"/>
      </dsp:txXfrm>
    </dsp:sp>
    <dsp:sp modelId="{47EF6ABA-0EEB-4567-8413-EF6E64597C5B}">
      <dsp:nvSpPr>
        <dsp:cNvPr id="0" name=""/>
        <dsp:cNvSpPr/>
      </dsp:nvSpPr>
      <dsp:spPr>
        <a:xfrm>
          <a:off x="2610486" y="1706987"/>
          <a:ext cx="2370453" cy="14222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a:latin typeface="+mn-lt"/>
            </a:rPr>
            <a:t>Enter a Separate Line for Shipping </a:t>
          </a:r>
          <a:r>
            <a:rPr lang="en-US" sz="1500" b="1" kern="1200" dirty="0" smtClean="0">
              <a:latin typeface="+mn-lt"/>
            </a:rPr>
            <a:t>Charges, AppleCare, Warranty, Etc.</a:t>
          </a:r>
          <a:endParaRPr lang="en-US" sz="1500" b="1" kern="1200" dirty="0">
            <a:latin typeface="+mn-lt"/>
          </a:endParaRPr>
        </a:p>
      </dsp:txBody>
      <dsp:txXfrm>
        <a:off x="2610486" y="1706987"/>
        <a:ext cx="2370453" cy="1422271"/>
      </dsp:txXfrm>
    </dsp:sp>
    <dsp:sp modelId="{18948B57-F49E-4F08-9BA1-7D09175C2D71}">
      <dsp:nvSpPr>
        <dsp:cNvPr id="0" name=""/>
        <dsp:cNvSpPr/>
      </dsp:nvSpPr>
      <dsp:spPr>
        <a:xfrm>
          <a:off x="5217984" y="1706987"/>
          <a:ext cx="2370453" cy="14222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latin typeface="Calibri" panose="020F0502020204030204" pitchFamily="34" charset="0"/>
              <a:cs typeface="Calibri" panose="020F0502020204030204" pitchFamily="34" charset="0"/>
            </a:rPr>
            <a:t>Provide </a:t>
          </a:r>
          <a:r>
            <a:rPr lang="en-US" sz="1500" b="1" kern="1200" dirty="0">
              <a:latin typeface="Calibri" panose="020F0502020204030204" pitchFamily="34" charset="0"/>
              <a:cs typeface="Calibri" panose="020F0502020204030204" pitchFamily="34" charset="0"/>
            </a:rPr>
            <a:t>Location </a:t>
          </a:r>
          <a:r>
            <a:rPr lang="en-US" sz="1500" b="1" kern="1200" dirty="0" smtClean="0">
              <a:latin typeface="Calibri" panose="020F0502020204030204" pitchFamily="34" charset="0"/>
              <a:cs typeface="Calibri" panose="020F0502020204030204" pitchFamily="34" charset="0"/>
            </a:rPr>
            <a:t>(Building and Room Number) for </a:t>
          </a:r>
          <a:r>
            <a:rPr lang="en-US" sz="1500" b="1" kern="1200" dirty="0">
              <a:latin typeface="Calibri" panose="020F0502020204030204" pitchFamily="34" charset="0"/>
              <a:cs typeface="Calibri" panose="020F0502020204030204" pitchFamily="34" charset="0"/>
            </a:rPr>
            <a:t>Copier Lease</a:t>
          </a:r>
        </a:p>
      </dsp:txBody>
      <dsp:txXfrm>
        <a:off x="5217984" y="1706987"/>
        <a:ext cx="2370453" cy="1422271"/>
      </dsp:txXfrm>
    </dsp:sp>
    <dsp:sp modelId="{3088B9FD-E699-43CF-9857-9296E281DB07}">
      <dsp:nvSpPr>
        <dsp:cNvPr id="0" name=""/>
        <dsp:cNvSpPr/>
      </dsp:nvSpPr>
      <dsp:spPr>
        <a:xfrm>
          <a:off x="7825482" y="1706987"/>
          <a:ext cx="2370453" cy="14222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latin typeface="Calibri" panose="020F0502020204030204" pitchFamily="34" charset="0"/>
              <a:cs typeface="Calibri" panose="020F0502020204030204" pitchFamily="34" charset="0"/>
            </a:rPr>
            <a:t>Indicate </a:t>
          </a:r>
          <a:r>
            <a:rPr lang="en-US" sz="1500" b="1" kern="1200" dirty="0">
              <a:latin typeface="Calibri" panose="020F0502020204030204" pitchFamily="34" charset="0"/>
              <a:cs typeface="Calibri" panose="020F0502020204030204" pitchFamily="34" charset="0"/>
            </a:rPr>
            <a:t>discounts for line items</a:t>
          </a:r>
        </a:p>
      </dsp:txBody>
      <dsp:txXfrm>
        <a:off x="7825482" y="1706987"/>
        <a:ext cx="2370453" cy="1422271"/>
      </dsp:txXfrm>
    </dsp:sp>
    <dsp:sp modelId="{387F644E-EB49-455E-8957-57F000D777EC}">
      <dsp:nvSpPr>
        <dsp:cNvPr id="0" name=""/>
        <dsp:cNvSpPr/>
      </dsp:nvSpPr>
      <dsp:spPr>
        <a:xfrm>
          <a:off x="2610486" y="3366304"/>
          <a:ext cx="2370453" cy="14222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a:latin typeface="Calibri" panose="020F0502020204030204" pitchFamily="34" charset="0"/>
              <a:cs typeface="Calibri" panose="020F0502020204030204" pitchFamily="34" charset="0"/>
            </a:rPr>
            <a:t>Ask the Vendor to Provide State Contract Number on Quote (if Applicable)</a:t>
          </a:r>
        </a:p>
      </dsp:txBody>
      <dsp:txXfrm>
        <a:off x="2610486" y="3366304"/>
        <a:ext cx="2370453" cy="1422271"/>
      </dsp:txXfrm>
    </dsp:sp>
    <dsp:sp modelId="{2161EAB4-1651-4D61-B0A7-8662AA55C506}">
      <dsp:nvSpPr>
        <dsp:cNvPr id="0" name=""/>
        <dsp:cNvSpPr/>
      </dsp:nvSpPr>
      <dsp:spPr>
        <a:xfrm>
          <a:off x="5217984" y="3366304"/>
          <a:ext cx="2370453" cy="14222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a:latin typeface="Calibri" panose="020F0502020204030204" pitchFamily="34" charset="0"/>
              <a:cs typeface="Calibri" panose="020F0502020204030204" pitchFamily="34" charset="0"/>
            </a:rPr>
            <a:t>Attach Completed Forms (Sole Source Justification, Non-Competitive Bid Form, Emergency Justification, Etc.)</a:t>
          </a:r>
        </a:p>
      </dsp:txBody>
      <dsp:txXfrm>
        <a:off x="5217984" y="3366304"/>
        <a:ext cx="2370453" cy="14222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2"/>
            <a:ext cx="3038475" cy="466725"/>
          </a:xfrm>
          <a:prstGeom prst="rect">
            <a:avLst/>
          </a:prstGeom>
        </p:spPr>
        <p:txBody>
          <a:bodyPr vert="horz" lIns="91440" tIns="45720" rIns="91440" bIns="45720" rtlCol="0"/>
          <a:lstStyle>
            <a:lvl1pPr algn="r">
              <a:defRPr sz="1200"/>
            </a:lvl1pPr>
          </a:lstStyle>
          <a:p>
            <a:fld id="{7B441412-FEB3-47ED-B595-3636D9EC5DBB}" type="datetimeFigureOut">
              <a:rPr lang="en-US" smtClean="0"/>
              <a:t>8/15/2024</a:t>
            </a:fld>
            <a:endParaRPr lang="en-US"/>
          </a:p>
        </p:txBody>
      </p:sp>
      <p:sp>
        <p:nvSpPr>
          <p:cNvPr id="4" name="Footer Placeholder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7"/>
            <a:ext cx="3038475" cy="466725"/>
          </a:xfrm>
          <a:prstGeom prst="rect">
            <a:avLst/>
          </a:prstGeom>
        </p:spPr>
        <p:txBody>
          <a:bodyPr vert="horz" lIns="91440" tIns="45720" rIns="91440" bIns="45720" rtlCol="0" anchor="b"/>
          <a:lstStyle>
            <a:lvl1pPr algn="r">
              <a:defRPr sz="1200"/>
            </a:lvl1pPr>
          </a:lstStyle>
          <a:p>
            <a:fld id="{7BBD6811-9749-4F23-A693-7BE119041C7C}" type="slidenum">
              <a:rPr lang="en-US" smtClean="0"/>
              <a:t>‹#›</a:t>
            </a:fld>
            <a:endParaRPr lang="en-US"/>
          </a:p>
        </p:txBody>
      </p:sp>
    </p:spTree>
    <p:extLst>
      <p:ext uri="{BB962C8B-B14F-4D97-AF65-F5344CB8AC3E}">
        <p14:creationId xmlns:p14="http://schemas.microsoft.com/office/powerpoint/2010/main" val="2852779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1440" tIns="45720" rIns="91440" bIns="45720" rtlCol="0"/>
          <a:lstStyle>
            <a:lvl1pPr algn="r">
              <a:defRPr sz="1200"/>
            </a:lvl1pPr>
          </a:lstStyle>
          <a:p>
            <a:fld id="{DC4FDAB5-E53B-4E49-BD03-38EBC37F8045}" type="datetimeFigureOut">
              <a:rPr lang="en-US" smtClean="0"/>
              <a:t>8/15/2024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0"/>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0"/>
            <a:ext cx="3037840" cy="466433"/>
          </a:xfrm>
          <a:prstGeom prst="rect">
            <a:avLst/>
          </a:prstGeom>
        </p:spPr>
        <p:txBody>
          <a:bodyPr vert="horz" lIns="91440" tIns="45720" rIns="91440" bIns="45720" rtlCol="0" anchor="b"/>
          <a:lstStyle>
            <a:lvl1pPr algn="r">
              <a:defRPr sz="1200"/>
            </a:lvl1pPr>
          </a:lstStyle>
          <a:p>
            <a:fld id="{43BAB469-CEF7-47E7-BF92-63F371C72919}" type="slidenum">
              <a:rPr lang="en-US" smtClean="0"/>
              <a:t>‹#›</a:t>
            </a:fld>
            <a:endParaRPr lang="en-US"/>
          </a:p>
        </p:txBody>
      </p:sp>
    </p:spTree>
    <p:extLst>
      <p:ext uri="{BB962C8B-B14F-4D97-AF65-F5344CB8AC3E}">
        <p14:creationId xmlns:p14="http://schemas.microsoft.com/office/powerpoint/2010/main" val="170579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876358"/>
          </a:xfrm>
        </p:spPr>
        <p:txBody>
          <a:bodyPr/>
          <a:lstStyle/>
          <a:p>
            <a:pPr marL="0" marR="0">
              <a:lnSpc>
                <a:spcPct val="107000"/>
              </a:lnSpc>
              <a:spcBef>
                <a:spcPts val="0"/>
              </a:spcBef>
              <a:spcAft>
                <a:spcPts val="800"/>
              </a:spcAft>
            </a:pPr>
            <a:r>
              <a:rPr lang="en-US" sz="1000" dirty="0" smtClean="0"/>
              <a:t>I’M GLAD TO SEE THAT SO MANY PEOPLE HAVE SIGNED UP TO ATTEND THESE TRAINING SESSIONS. </a:t>
            </a:r>
          </a:p>
          <a:p>
            <a:pPr marL="0" marR="0">
              <a:lnSpc>
                <a:spcPct val="107000"/>
              </a:lnSpc>
              <a:spcBef>
                <a:spcPts val="0"/>
              </a:spcBef>
              <a:spcAft>
                <a:spcPts val="800"/>
              </a:spcAft>
            </a:pPr>
            <a:r>
              <a:rPr lang="en-US" sz="1000" b="1" dirty="0" smtClean="0"/>
              <a:t>OUR PLEASURE </a:t>
            </a:r>
            <a:r>
              <a:rPr lang="en-US" sz="1000" dirty="0" smtClean="0"/>
              <a:t>TO PROVIDE AS MUCH INFORMATION AS WE CAN TO GET YOU TO A POINT WHERE YOU ARE COMFORTABLE DOING YOUR PART OF THE PURCHASING PROCESS. </a:t>
            </a:r>
          </a:p>
          <a:p>
            <a:pPr marL="0" marR="0">
              <a:lnSpc>
                <a:spcPct val="107000"/>
              </a:lnSpc>
              <a:spcBef>
                <a:spcPts val="0"/>
              </a:spcBef>
              <a:spcAft>
                <a:spcPts val="800"/>
              </a:spcAft>
            </a:pPr>
            <a:r>
              <a:rPr lang="en-US" sz="1000" dirty="0" smtClean="0"/>
              <a:t>HOUSEKEEPING: </a:t>
            </a:r>
          </a:p>
          <a:p>
            <a:pPr marL="228600" marR="0" indent="-228600">
              <a:lnSpc>
                <a:spcPct val="107000"/>
              </a:lnSpc>
              <a:spcBef>
                <a:spcPts val="0"/>
              </a:spcBef>
              <a:spcAft>
                <a:spcPts val="800"/>
              </a:spcAft>
              <a:buAutoNum type="arabicPeriod"/>
            </a:pPr>
            <a:r>
              <a:rPr lang="en-US" sz="1000" dirty="0" smtClean="0"/>
              <a:t>PLEASE SIGN IN ON THE SIGN IN SHEET PROVIDED. THIS TRAINING ISN’T MANDATORY. BUT WE LIKE TO KEEP TRACK OF THIS FOR THE RECORD.</a:t>
            </a:r>
          </a:p>
          <a:p>
            <a:pPr marL="228600" marR="0" indent="-228600">
              <a:lnSpc>
                <a:spcPct val="107000"/>
              </a:lnSpc>
              <a:spcBef>
                <a:spcPts val="0"/>
              </a:spcBef>
              <a:spcAft>
                <a:spcPts val="800"/>
              </a:spcAft>
              <a:buAutoNum type="arabicPeriod"/>
            </a:pPr>
            <a:r>
              <a:rPr lang="en-US" sz="1000" dirty="0" smtClean="0"/>
              <a:t>TURN YOUR RINGERS OFF ON YOUR PHONES. STEP OUT TO TAKE CALLS.</a:t>
            </a:r>
          </a:p>
          <a:p>
            <a:pPr marL="228600" marR="0" indent="-228600">
              <a:lnSpc>
                <a:spcPct val="107000"/>
              </a:lnSpc>
              <a:spcBef>
                <a:spcPts val="0"/>
              </a:spcBef>
              <a:spcAft>
                <a:spcPts val="800"/>
              </a:spcAft>
              <a:buAutoNum type="arabicPeriod"/>
            </a:pPr>
            <a:r>
              <a:rPr lang="en-US" sz="1000" dirty="0" smtClean="0"/>
              <a:t>DON’T BE SHY. FEEL FREE TO ASK QUESTIONS AS WE GO. BUT REMEMBER THERE WILL BE A QUESTION AND ANSWER PART AT THE END, BUT WE’VE FOUND THAT MOST OF THE QUESTIONS COME WITH THE REQUISITION ENTRY PROCESS, WHICH WILL BE THE FINAL PRESENTATION. </a:t>
            </a:r>
          </a:p>
          <a:p>
            <a:pPr>
              <a:lnSpc>
                <a:spcPct val="107000"/>
              </a:lnSpc>
              <a:spcAft>
                <a:spcPts val="800"/>
              </a:spcAft>
            </a:pPr>
            <a:r>
              <a:rPr lang="en-US" sz="1000" dirty="0"/>
              <a:t>THE THEME </a:t>
            </a:r>
            <a:r>
              <a:rPr lang="en-US" sz="1000" dirty="0" smtClean="0"/>
              <a:t>TODAY IS </a:t>
            </a:r>
            <a:r>
              <a:rPr lang="en-US" sz="1000" b="1" u="sng" dirty="0"/>
              <a:t>HOW TO </a:t>
            </a:r>
            <a:r>
              <a:rPr lang="en-US" sz="1000" b="1" u="sng" dirty="0" smtClean="0"/>
              <a:t>PURCHASE. </a:t>
            </a:r>
            <a:r>
              <a:rPr lang="en-US" sz="1000" dirty="0" smtClean="0"/>
              <a:t>THE FIRST TIME WE WERE INVITED TO DO THIS TYPE OF TRAINING WAS IN 2021 AND WHEN I LISTENED BACK TO MY PORTION, I SPENT 17 MINUTES EXPLAINING WHY WE ARE HERE. </a:t>
            </a:r>
          </a:p>
          <a:p>
            <a:pPr marL="0" marR="0">
              <a:lnSpc>
                <a:spcPct val="107000"/>
              </a:lnSpc>
              <a:spcBef>
                <a:spcPts val="0"/>
              </a:spcBef>
              <a:spcAft>
                <a:spcPts val="800"/>
              </a:spcAft>
            </a:pPr>
            <a:r>
              <a:rPr lang="en-US" sz="1000" dirty="0" smtClean="0"/>
              <a:t>BUT THIS TIME AROUND, I THINK WE GET IT. WE ARE PART OF THE MACHINE CALLED THE UNVERSITY OF LOUISIANA AT LAFAYETTE. DOING OUR PART OF THE WORKFLOW CORRECTLY MAKES IT A GREATER POSSIBILITY THAT THE UNIVERSITY CAN REALIZE ITS MISSION.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FEB3E-289A-4092-9133-7FEF1EB49E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51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657225"/>
            <a:ext cx="5575300" cy="3136900"/>
          </a:xfrm>
        </p:spPr>
      </p:sp>
      <p:sp>
        <p:nvSpPr>
          <p:cNvPr id="3" name="Notes Placeholder 2"/>
          <p:cNvSpPr>
            <a:spLocks noGrp="1"/>
          </p:cNvSpPr>
          <p:nvPr>
            <p:ph type="body" idx="1"/>
          </p:nvPr>
        </p:nvSpPr>
        <p:spPr>
          <a:xfrm>
            <a:off x="701041" y="4473891"/>
            <a:ext cx="5608320" cy="4274998"/>
          </a:xfrm>
        </p:spPr>
        <p:txBody>
          <a:bodyPr/>
          <a:lstStyle/>
          <a:p>
            <a:pPr marL="0" marR="0" fontAlgn="base">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ANSWERS TO THOSE QUESTIONS SHOULD BE ON THE REQUISITION ITSELF.</a:t>
            </a:r>
          </a:p>
          <a:p>
            <a:endParaRPr lang="en-US" dirty="0"/>
          </a:p>
        </p:txBody>
      </p:sp>
      <p:sp>
        <p:nvSpPr>
          <p:cNvPr id="4" name="Slide Number Placeholder 3"/>
          <p:cNvSpPr>
            <a:spLocks noGrp="1"/>
          </p:cNvSpPr>
          <p:nvPr>
            <p:ph type="sldNum" sz="quarter" idx="5"/>
          </p:nvPr>
        </p:nvSpPr>
        <p:spPr/>
        <p:txBody>
          <a:bodyPr/>
          <a:lstStyle/>
          <a:p>
            <a:fld id="{43BAB469-CEF7-47E7-BF92-63F371C72919}" type="slidenum">
              <a:rPr lang="en-US" smtClean="0"/>
              <a:t>10</a:t>
            </a:fld>
            <a:endParaRPr lang="en-US"/>
          </a:p>
        </p:txBody>
      </p:sp>
      <p:sp>
        <p:nvSpPr>
          <p:cNvPr id="6" name="Notes Placeholder 2"/>
          <p:cNvSpPr txBox="1">
            <a:spLocks/>
          </p:cNvSpPr>
          <p:nvPr/>
        </p:nvSpPr>
        <p:spPr>
          <a:xfrm>
            <a:off x="853441" y="4626292"/>
            <a:ext cx="5608320" cy="366045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fontAlgn="base">
              <a:lnSpc>
                <a:spcPct val="107000"/>
              </a:lnSpc>
            </a:pPr>
            <a:endParaRPr lang="en-US" dirty="0"/>
          </a:p>
          <a:p>
            <a:pPr fontAlgn="base">
              <a:lnSpc>
                <a:spcPct val="107000"/>
              </a:lnSpc>
            </a:pPr>
            <a:endParaRPr lang="en-US" dirty="0"/>
          </a:p>
          <a:p>
            <a:pPr fontAlgn="base">
              <a:lnSpc>
                <a:spcPct val="107000"/>
              </a:lnSpc>
            </a:pPr>
            <a:endParaRPr lang="en-US" dirty="0" smtClean="0"/>
          </a:p>
          <a:p>
            <a:endParaRPr lang="en-US" dirty="0"/>
          </a:p>
        </p:txBody>
      </p:sp>
    </p:spTree>
    <p:extLst>
      <p:ext uri="{BB962C8B-B14F-4D97-AF65-F5344CB8AC3E}">
        <p14:creationId xmlns:p14="http://schemas.microsoft.com/office/powerpoint/2010/main" val="363550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4149408"/>
          </a:xfrm>
        </p:spPr>
        <p:txBody>
          <a:bodyPr/>
          <a:lstStyle/>
          <a:p>
            <a:pPr fontAlgn="base">
              <a:lnSpc>
                <a:spcPct val="107000"/>
              </a:lnSpc>
            </a:pPr>
            <a:r>
              <a:rPr lang="en-US" sz="1100" dirty="0" smtClean="0"/>
              <a:t>We all saw the ideal work flow… </a:t>
            </a:r>
          </a:p>
          <a:p>
            <a:pPr fontAlgn="base">
              <a:lnSpc>
                <a:spcPct val="107000"/>
              </a:lnSpc>
            </a:pPr>
            <a:r>
              <a:rPr lang="en-US" sz="1100" dirty="0" smtClean="0"/>
              <a:t>INADEQUATE </a:t>
            </a:r>
            <a:r>
              <a:rPr lang="en-US" sz="1100" dirty="0"/>
              <a:t>REQUISITIONS GOT PASSED THROUGH ALL THE TIME. </a:t>
            </a:r>
            <a:r>
              <a:rPr lang="en-US" sz="1100" dirty="0" smtClean="0"/>
              <a:t>THE BUYERS WOULD GET THE REQ AND MAKE THE CORRECTIONS ON THEIR END. BUT……….. </a:t>
            </a:r>
            <a:r>
              <a:rPr lang="en-US" sz="1100" dirty="0"/>
              <a:t>THE UNIVERSITY’S SPENDING HAS MORE THAN TRIPLED </a:t>
            </a:r>
            <a:r>
              <a:rPr lang="en-US" sz="1100" dirty="0" smtClean="0"/>
              <a:t>OVER THE PAST FEW YEARS. THE </a:t>
            </a:r>
            <a:r>
              <a:rPr lang="en-US" sz="1100" dirty="0"/>
              <a:t>BUYERS SIMPLY DON’T HAVE THE TIME TO MAKE THE CORRECTIONS FOR THE REQUISITIONER. </a:t>
            </a:r>
            <a:endParaRPr lang="en-US" sz="1100" dirty="0" smtClean="0"/>
          </a:p>
          <a:p>
            <a:pPr fontAlgn="base">
              <a:lnSpc>
                <a:spcPct val="107000"/>
              </a:lnSpc>
            </a:pPr>
            <a:endParaRPr lang="en-US" sz="1100" dirty="0"/>
          </a:p>
          <a:p>
            <a:pPr fontAlgn="base">
              <a:lnSpc>
                <a:spcPct val="107000"/>
              </a:lnSpc>
            </a:pPr>
            <a:r>
              <a:rPr lang="en-US" sz="1100" dirty="0" smtClean="0"/>
              <a:t>SO </a:t>
            </a:r>
            <a:r>
              <a:rPr lang="en-US" sz="1100" dirty="0"/>
              <a:t>I HAVE BEEN DISAPPROVING REQS IN AN EFFORT TO PUT THE BURDEN IN THE RIGHT PLACE, WITH THE DEPARTMENT. </a:t>
            </a:r>
          </a:p>
          <a:p>
            <a:pPr fontAlgn="base">
              <a:lnSpc>
                <a:spcPct val="107000"/>
              </a:lnSpc>
            </a:pPr>
            <a:endParaRPr lang="en-US" sz="1100" dirty="0"/>
          </a:p>
          <a:p>
            <a:pPr fontAlgn="base">
              <a:lnSpc>
                <a:spcPct val="107000"/>
              </a:lnSpc>
            </a:pPr>
            <a:r>
              <a:rPr lang="en-US" sz="1100" dirty="0"/>
              <a:t>WHEN A REQUISITION GETS DISAPPROVED, IT’S NOT AN INDICTMENT ON YOU, IT’S JUST THAT THE REQ IS NOT READY TO MOVE FORWARD.</a:t>
            </a:r>
          </a:p>
          <a:p>
            <a:endParaRPr lang="en-US" sz="1100" dirty="0" smtClean="0"/>
          </a:p>
          <a:p>
            <a:r>
              <a:rPr lang="en-US" sz="1100" dirty="0" smtClean="0"/>
              <a:t>PURCHASING IS WORKING DILIGENTLY TO PUT SOME NEW THINGS TOGETHER TO HELP YOUR REQUISITION TO MAKE THINGS EASIER:</a:t>
            </a:r>
          </a:p>
          <a:p>
            <a:r>
              <a:rPr lang="en-US" sz="1100" dirty="0" smtClean="0"/>
              <a:t>     </a:t>
            </a:r>
            <a:r>
              <a:rPr lang="en-US" sz="1100" b="1" dirty="0" smtClean="0"/>
              <a:t>MY BABIES: </a:t>
            </a:r>
            <a:r>
              <a:rPr lang="en-US" sz="1100" u="sng" dirty="0" smtClean="0"/>
              <a:t>PURCHASING TIP OF THE MONTH</a:t>
            </a:r>
            <a:r>
              <a:rPr lang="en-US" sz="1100" dirty="0" smtClean="0"/>
              <a:t>; </a:t>
            </a:r>
            <a:r>
              <a:rPr lang="en-US" sz="1100" u="sng" dirty="0" smtClean="0"/>
              <a:t>GENERAL PURCHASING AT A GLANCE</a:t>
            </a:r>
          </a:p>
          <a:p>
            <a:r>
              <a:rPr lang="en-US" sz="1100" dirty="0" smtClean="0"/>
              <a:t>     </a:t>
            </a:r>
            <a:r>
              <a:rPr lang="en-US" sz="1100" b="1" dirty="0" smtClean="0"/>
              <a:t>CELENA’S IDEA: </a:t>
            </a:r>
            <a:r>
              <a:rPr lang="en-US" sz="1100" u="sng" dirty="0" smtClean="0"/>
              <a:t>MANAGING </a:t>
            </a:r>
            <a:r>
              <a:rPr lang="en-US" sz="1100" u="sng" dirty="0"/>
              <a:t>YOUR COPIES OF THE PURCHASE </a:t>
            </a:r>
            <a:r>
              <a:rPr lang="en-US" sz="1100" u="sng" dirty="0" smtClean="0"/>
              <a:t>ORDER </a:t>
            </a:r>
            <a:r>
              <a:rPr lang="en-US" sz="1100" dirty="0" smtClean="0"/>
              <a:t>that Judy sends out with the PO</a:t>
            </a:r>
          </a:p>
          <a:p>
            <a:r>
              <a:rPr lang="en-US" sz="1100" dirty="0" smtClean="0"/>
              <a:t>     </a:t>
            </a:r>
            <a:r>
              <a:rPr lang="en-US" sz="1100" b="1" dirty="0" smtClean="0"/>
              <a:t>KRISTI’S</a:t>
            </a:r>
            <a:r>
              <a:rPr lang="en-US" sz="1100" dirty="0" smtClean="0"/>
              <a:t> </a:t>
            </a:r>
            <a:r>
              <a:rPr lang="en-US" sz="1100" dirty="0"/>
              <a:t>UPDATES </a:t>
            </a:r>
            <a:r>
              <a:rPr lang="en-US" sz="1100" dirty="0" smtClean="0"/>
              <a:t>INCLUDING the </a:t>
            </a:r>
            <a:r>
              <a:rPr lang="en-US" sz="1100" dirty="0"/>
              <a:t>A to </a:t>
            </a:r>
            <a:r>
              <a:rPr lang="en-US" sz="1100" dirty="0" smtClean="0"/>
              <a:t>Z library AT </a:t>
            </a:r>
            <a:r>
              <a:rPr lang="en-US" sz="1100" u="sng" dirty="0" smtClean="0"/>
              <a:t>PURCHASING.LOUISIANA.EDU</a:t>
            </a:r>
            <a:r>
              <a:rPr lang="en-US" sz="1100" dirty="0" smtClean="0"/>
              <a:t> AND ALL THE </a:t>
            </a:r>
            <a:r>
              <a:rPr lang="en-US" sz="1100" u="sng" dirty="0" smtClean="0"/>
              <a:t>BANNER TRAINING VIDEOS</a:t>
            </a:r>
            <a:r>
              <a:rPr lang="en-US" sz="1100" dirty="0" smtClean="0"/>
              <a:t> ON THE SITE</a:t>
            </a:r>
          </a:p>
          <a:p>
            <a:endParaRPr lang="en-US" sz="1100" dirty="0"/>
          </a:p>
          <a:p>
            <a:r>
              <a:rPr lang="en-US" sz="1100" dirty="0" smtClean="0"/>
              <a:t>THERE ARE MORE UPDATES AND REFERENCE INFORMATION TO HAPPENING… </a:t>
            </a:r>
            <a:endParaRPr lang="en-US" sz="1100" dirty="0"/>
          </a:p>
          <a:p>
            <a:endParaRPr lang="en-US" dirty="0" smtClean="0"/>
          </a:p>
        </p:txBody>
      </p:sp>
      <p:sp>
        <p:nvSpPr>
          <p:cNvPr id="4" name="Slide Number Placeholder 3"/>
          <p:cNvSpPr>
            <a:spLocks noGrp="1"/>
          </p:cNvSpPr>
          <p:nvPr>
            <p:ph type="sldNum" sz="quarter" idx="10"/>
          </p:nvPr>
        </p:nvSpPr>
        <p:spPr/>
        <p:txBody>
          <a:bodyPr/>
          <a:lstStyle/>
          <a:p>
            <a:fld id="{43BAB469-CEF7-47E7-BF92-63F371C72919}" type="slidenum">
              <a:rPr lang="en-US" smtClean="0"/>
              <a:t>11</a:t>
            </a:fld>
            <a:endParaRPr lang="en-US"/>
          </a:p>
        </p:txBody>
      </p:sp>
    </p:spTree>
    <p:extLst>
      <p:ext uri="{BB962C8B-B14F-4D97-AF65-F5344CB8AC3E}">
        <p14:creationId xmlns:p14="http://schemas.microsoft.com/office/powerpoint/2010/main" val="239122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989013"/>
            <a:ext cx="5575300" cy="3136900"/>
          </a:xfrm>
        </p:spPr>
      </p:sp>
      <p:sp>
        <p:nvSpPr>
          <p:cNvPr id="3" name="Notes Placeholder 2"/>
          <p:cNvSpPr>
            <a:spLocks noGrp="1"/>
          </p:cNvSpPr>
          <p:nvPr>
            <p:ph type="body" idx="1"/>
          </p:nvPr>
        </p:nvSpPr>
        <p:spPr>
          <a:xfrm>
            <a:off x="312234" y="4473892"/>
            <a:ext cx="6289287" cy="3660458"/>
          </a:xfrm>
        </p:spPr>
        <p:txBody>
          <a:bodyPr/>
          <a:lstStyle/>
          <a:p>
            <a:r>
              <a:rPr lang="en-US" dirty="0" smtClean="0"/>
              <a:t>I have rarely met anyone at the University who has a job which they are afforded the luxury to be proactive. So when it is necessary to enter a requisition, NON-COMPETITIVE EXCEPTIONS SOMETIMES SAVE THE DAY. SO TAKE ADVANTAGE OF THE OPPORTUNITY TO USE THESE PROVISIONS.</a:t>
            </a:r>
          </a:p>
          <a:p>
            <a:endParaRPr lang="en-US" dirty="0"/>
          </a:p>
          <a:p>
            <a:r>
              <a:rPr lang="en-US" dirty="0" smtClean="0"/>
              <a:t>NON-COMPETITIVE TRANSACTIONS ALLOW A REQUISITION TO MOVE SEAMLESSLY THROUGH THE APPROVAL PROCESS AND GETS FROM THE REQ TO THE PO MUCH MORE QUICKLY THAN OTHER REQUISITIONS. BUT MOST OF THOSE TRANSACTIONS REQUIRE ADDITIONAL DOCUMENTATION.</a:t>
            </a:r>
          </a:p>
          <a:p>
            <a:endParaRPr lang="en-US" dirty="0"/>
          </a:p>
          <a:p>
            <a:r>
              <a:rPr lang="en-US" dirty="0" smtClean="0"/>
              <a:t>GET THE DOCUMENT FROM THE WEBSITE, NOT A COPY FROM A PRINT-OUT YOU HAVE FROM 1992. </a:t>
            </a:r>
          </a:p>
          <a:p>
            <a:endParaRPr lang="en-US" dirty="0"/>
          </a:p>
          <a:p>
            <a:r>
              <a:rPr lang="en-US" dirty="0" smtClean="0"/>
              <a:t>ESPECIALLY RECENTLY, WE HAVE UPDATED FORMS WITH NEW INFORMATION/SPENDING THRESHOLDS. </a:t>
            </a:r>
          </a:p>
          <a:p>
            <a:endParaRPr lang="en-US" dirty="0"/>
          </a:p>
          <a:p>
            <a:endParaRPr lang="en-US" dirty="0"/>
          </a:p>
        </p:txBody>
      </p:sp>
      <p:sp>
        <p:nvSpPr>
          <p:cNvPr id="4" name="Slide Number Placeholder 3"/>
          <p:cNvSpPr>
            <a:spLocks noGrp="1"/>
          </p:cNvSpPr>
          <p:nvPr>
            <p:ph type="sldNum" sz="quarter" idx="5"/>
          </p:nvPr>
        </p:nvSpPr>
        <p:spPr/>
        <p:txBody>
          <a:bodyPr/>
          <a:lstStyle/>
          <a:p>
            <a:fld id="{43BAB469-CEF7-47E7-BF92-63F371C72919}" type="slidenum">
              <a:rPr lang="en-US" smtClean="0"/>
              <a:t>12</a:t>
            </a:fld>
            <a:endParaRPr lang="en-US"/>
          </a:p>
        </p:txBody>
      </p:sp>
    </p:spTree>
    <p:extLst>
      <p:ext uri="{BB962C8B-B14F-4D97-AF65-F5344CB8AC3E}">
        <p14:creationId xmlns:p14="http://schemas.microsoft.com/office/powerpoint/2010/main" val="233166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UNIVERSITY HAS A MISSION STATEMENT</a:t>
            </a:r>
          </a:p>
          <a:p>
            <a:endParaRPr lang="en-US" dirty="0"/>
          </a:p>
          <a:p>
            <a:r>
              <a:rPr lang="en-US" dirty="0" smtClean="0"/>
              <a:t>STATEMENT READS:</a:t>
            </a:r>
          </a:p>
          <a:p>
            <a:endParaRPr lang="en-US" dirty="0"/>
          </a:p>
          <a:p>
            <a:r>
              <a:rPr lang="en-US" dirty="0" smtClean="0"/>
              <a:t>NOBLE INDEED.</a:t>
            </a:r>
            <a:r>
              <a:rPr lang="en-US" dirty="0"/>
              <a:t>  </a:t>
            </a:r>
            <a:r>
              <a:rPr lang="en-US" dirty="0" smtClean="0"/>
              <a:t>BUT </a:t>
            </a:r>
            <a:r>
              <a:rPr lang="en-US" dirty="0"/>
              <a:t>IN ORDER TO MAKE THAT MISSION STATEMENT A REALIZATION FOR THE UNIVERSTIY, WE EACH HAVE TO DO OUR PART. </a:t>
            </a:r>
          </a:p>
          <a:p>
            <a:endParaRPr lang="en-US" dirty="0" smtClean="0"/>
          </a:p>
          <a:p>
            <a:endParaRPr lang="en-US" dirty="0"/>
          </a:p>
          <a:p>
            <a:r>
              <a:rPr lang="en-US" dirty="0" smtClean="0"/>
              <a:t>EVERYTHING WE TOUCH IN THE WORK FLOW, WE SHOULD MAKE IT OUR BUSINESS TO ADD VALUE. DOING THE RIGHT THING AND DOING THINGS RIGHT. </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43BAB469-CEF7-47E7-BF92-63F371C72919}" type="slidenum">
              <a:rPr lang="en-US" smtClean="0"/>
              <a:t>13</a:t>
            </a:fld>
            <a:endParaRPr lang="en-US"/>
          </a:p>
        </p:txBody>
      </p:sp>
    </p:spTree>
    <p:extLst>
      <p:ext uri="{BB962C8B-B14F-4D97-AF65-F5344CB8AC3E}">
        <p14:creationId xmlns:p14="http://schemas.microsoft.com/office/powerpoint/2010/main" val="209691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BAB469-CEF7-47E7-BF92-63F371C72919}" type="slidenum">
              <a:rPr lang="en-US" smtClean="0"/>
              <a:t>14</a:t>
            </a:fld>
            <a:endParaRPr lang="en-US"/>
          </a:p>
        </p:txBody>
      </p:sp>
    </p:spTree>
    <p:extLst>
      <p:ext uri="{BB962C8B-B14F-4D97-AF65-F5344CB8AC3E}">
        <p14:creationId xmlns:p14="http://schemas.microsoft.com/office/powerpoint/2010/main" val="206078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EDDB8-1E60-418C-A8A1-842AC2299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92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16</a:t>
            </a:fld>
            <a:endParaRPr lang="en-US"/>
          </a:p>
        </p:txBody>
      </p:sp>
    </p:spTree>
    <p:extLst>
      <p:ext uri="{BB962C8B-B14F-4D97-AF65-F5344CB8AC3E}">
        <p14:creationId xmlns:p14="http://schemas.microsoft.com/office/powerpoint/2010/main" val="10742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17</a:t>
            </a:fld>
            <a:endParaRPr lang="en-US"/>
          </a:p>
        </p:txBody>
      </p:sp>
    </p:spTree>
    <p:extLst>
      <p:ext uri="{BB962C8B-B14F-4D97-AF65-F5344CB8AC3E}">
        <p14:creationId xmlns:p14="http://schemas.microsoft.com/office/powerpoint/2010/main" val="316554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18</a:t>
            </a:fld>
            <a:endParaRPr lang="en-US"/>
          </a:p>
        </p:txBody>
      </p:sp>
    </p:spTree>
    <p:extLst>
      <p:ext uri="{BB962C8B-B14F-4D97-AF65-F5344CB8AC3E}">
        <p14:creationId xmlns:p14="http://schemas.microsoft.com/office/powerpoint/2010/main" val="2376346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19</a:t>
            </a:fld>
            <a:endParaRPr lang="en-US"/>
          </a:p>
        </p:txBody>
      </p:sp>
    </p:spTree>
    <p:extLst>
      <p:ext uri="{BB962C8B-B14F-4D97-AF65-F5344CB8AC3E}">
        <p14:creationId xmlns:p14="http://schemas.microsoft.com/office/powerpoint/2010/main" val="140742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spcBef>
                <a:spcPts val="0"/>
              </a:spcBef>
              <a:spcAft>
                <a:spcPts val="0"/>
              </a:spcAft>
            </a:pPr>
            <a:r>
              <a:rPr lang="en-US" dirty="0" smtClean="0"/>
              <a:t>HERE IS TODAY’S AGENDA. </a:t>
            </a:r>
            <a:endParaRPr lang="en-US" dirty="0"/>
          </a:p>
          <a:p>
            <a:pPr marL="0" marR="0" fontAlgn="base">
              <a:lnSpc>
                <a:spcPct val="107000"/>
              </a:lnSpc>
              <a:spcBef>
                <a:spcPts val="0"/>
              </a:spcBef>
              <a:spcAft>
                <a:spcPts val="0"/>
              </a:spcAft>
            </a:pPr>
            <a:endParaRPr lang="en-US" dirty="0"/>
          </a:p>
          <a:p>
            <a:pPr fontAlgn="base">
              <a:lnSpc>
                <a:spcPct val="107000"/>
              </a:lnSpc>
            </a:pPr>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31FEB3E-289A-4092-9133-7FEF1EB49EC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102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20</a:t>
            </a:fld>
            <a:endParaRPr lang="en-US"/>
          </a:p>
        </p:txBody>
      </p:sp>
    </p:spTree>
    <p:extLst>
      <p:ext uri="{BB962C8B-B14F-4D97-AF65-F5344CB8AC3E}">
        <p14:creationId xmlns:p14="http://schemas.microsoft.com/office/powerpoint/2010/main" val="62433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21</a:t>
            </a:fld>
            <a:endParaRPr lang="en-US"/>
          </a:p>
        </p:txBody>
      </p:sp>
    </p:spTree>
    <p:extLst>
      <p:ext uri="{BB962C8B-B14F-4D97-AF65-F5344CB8AC3E}">
        <p14:creationId xmlns:p14="http://schemas.microsoft.com/office/powerpoint/2010/main" val="207946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22</a:t>
            </a:fld>
            <a:endParaRPr lang="en-US"/>
          </a:p>
        </p:txBody>
      </p:sp>
    </p:spTree>
    <p:extLst>
      <p:ext uri="{BB962C8B-B14F-4D97-AF65-F5344CB8AC3E}">
        <p14:creationId xmlns:p14="http://schemas.microsoft.com/office/powerpoint/2010/main" val="2978040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23</a:t>
            </a:fld>
            <a:endParaRPr lang="en-US"/>
          </a:p>
        </p:txBody>
      </p:sp>
    </p:spTree>
    <p:extLst>
      <p:ext uri="{BB962C8B-B14F-4D97-AF65-F5344CB8AC3E}">
        <p14:creationId xmlns:p14="http://schemas.microsoft.com/office/powerpoint/2010/main" val="3594560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24</a:t>
            </a:fld>
            <a:endParaRPr lang="en-US"/>
          </a:p>
        </p:txBody>
      </p:sp>
    </p:spTree>
    <p:extLst>
      <p:ext uri="{BB962C8B-B14F-4D97-AF65-F5344CB8AC3E}">
        <p14:creationId xmlns:p14="http://schemas.microsoft.com/office/powerpoint/2010/main" val="3160600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25</a:t>
            </a:fld>
            <a:endParaRPr lang="en-US"/>
          </a:p>
        </p:txBody>
      </p:sp>
    </p:spTree>
    <p:extLst>
      <p:ext uri="{BB962C8B-B14F-4D97-AF65-F5344CB8AC3E}">
        <p14:creationId xmlns:p14="http://schemas.microsoft.com/office/powerpoint/2010/main" val="750698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26</a:t>
            </a:fld>
            <a:endParaRPr lang="en-US"/>
          </a:p>
        </p:txBody>
      </p:sp>
    </p:spTree>
    <p:extLst>
      <p:ext uri="{BB962C8B-B14F-4D97-AF65-F5344CB8AC3E}">
        <p14:creationId xmlns:p14="http://schemas.microsoft.com/office/powerpoint/2010/main" val="1626464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BAB469-CEF7-47E7-BF92-63F371C72919}" type="slidenum">
              <a:rPr lang="en-US" smtClean="0"/>
              <a:t>27</a:t>
            </a:fld>
            <a:endParaRPr lang="en-US"/>
          </a:p>
        </p:txBody>
      </p:sp>
    </p:spTree>
    <p:extLst>
      <p:ext uri="{BB962C8B-B14F-4D97-AF65-F5344CB8AC3E}">
        <p14:creationId xmlns:p14="http://schemas.microsoft.com/office/powerpoint/2010/main" val="2961667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28</a:t>
            </a:fld>
            <a:endParaRPr lang="en-US"/>
          </a:p>
        </p:txBody>
      </p:sp>
    </p:spTree>
    <p:extLst>
      <p:ext uri="{BB962C8B-B14F-4D97-AF65-F5344CB8AC3E}">
        <p14:creationId xmlns:p14="http://schemas.microsoft.com/office/powerpoint/2010/main" val="1239153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AB469-CEF7-47E7-BF92-63F371C72919}" type="slidenum">
              <a:rPr lang="en-US" smtClean="0"/>
              <a:t>29</a:t>
            </a:fld>
            <a:endParaRPr lang="en-US"/>
          </a:p>
        </p:txBody>
      </p:sp>
    </p:spTree>
    <p:extLst>
      <p:ext uri="{BB962C8B-B14F-4D97-AF65-F5344CB8AC3E}">
        <p14:creationId xmlns:p14="http://schemas.microsoft.com/office/powerpoint/2010/main" val="110510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1"/>
            <a:ext cx="5608320" cy="3945279"/>
          </a:xfrm>
        </p:spPr>
        <p:txBody>
          <a:bodyPr/>
          <a:lstStyle/>
          <a:p>
            <a:pPr fontAlgn="base">
              <a:lnSpc>
                <a:spcPct val="107000"/>
              </a:lnSpc>
            </a:pPr>
            <a:r>
              <a:rPr lang="en-US" dirty="0" smtClean="0"/>
              <a:t>SOME </a:t>
            </a:r>
            <a:r>
              <a:rPr lang="en-US" dirty="0"/>
              <a:t>MIGHT CALL THIS THE PURCHASING DOUGHNUT. WE’D LIKE TO CALL IT A WELL-OILED WHEEL</a:t>
            </a:r>
          </a:p>
          <a:p>
            <a:pPr fontAlgn="base">
              <a:lnSpc>
                <a:spcPct val="107000"/>
              </a:lnSpc>
            </a:pPr>
            <a:endParaRPr lang="en-US" dirty="0"/>
          </a:p>
          <a:p>
            <a:pPr fontAlgn="base">
              <a:lnSpc>
                <a:spcPct val="107000"/>
              </a:lnSpc>
            </a:pPr>
            <a:r>
              <a:rPr lang="en-US" dirty="0" smtClean="0"/>
              <a:t>PURCHASING IS SEGMENTED INTO 3 DIVISIONS</a:t>
            </a:r>
          </a:p>
          <a:p>
            <a:pPr fontAlgn="base">
              <a:lnSpc>
                <a:spcPct val="107000"/>
              </a:lnSpc>
            </a:pPr>
            <a:r>
              <a:rPr lang="en-US" dirty="0"/>
              <a:t>	</a:t>
            </a:r>
            <a:r>
              <a:rPr lang="en-US" dirty="0" smtClean="0"/>
              <a:t>LACARTE AND TRAVEL – TRAINING IN THE FALL</a:t>
            </a:r>
          </a:p>
          <a:p>
            <a:pPr fontAlgn="base">
              <a:lnSpc>
                <a:spcPct val="107000"/>
              </a:lnSpc>
            </a:pPr>
            <a:r>
              <a:rPr lang="en-US" dirty="0"/>
              <a:t>	</a:t>
            </a:r>
            <a:r>
              <a:rPr lang="en-US" dirty="0" smtClean="0"/>
              <a:t>PROFESSIONAL SERVICES – PRESENTING TODAY</a:t>
            </a:r>
          </a:p>
          <a:p>
            <a:pPr fontAlgn="base">
              <a:lnSpc>
                <a:spcPct val="107000"/>
              </a:lnSpc>
            </a:pPr>
            <a:r>
              <a:rPr lang="en-US" dirty="0"/>
              <a:t>	</a:t>
            </a:r>
            <a:r>
              <a:rPr lang="en-US" dirty="0" smtClean="0"/>
              <a:t>OPERATIONS PROCUREMENT – US</a:t>
            </a:r>
          </a:p>
          <a:p>
            <a:pPr fontAlgn="base">
              <a:lnSpc>
                <a:spcPct val="107000"/>
              </a:lnSpc>
            </a:pPr>
            <a:r>
              <a:rPr lang="en-US" dirty="0" smtClean="0"/>
              <a:t>	</a:t>
            </a:r>
          </a:p>
          <a:p>
            <a:pPr fontAlgn="base">
              <a:lnSpc>
                <a:spcPct val="107000"/>
              </a:lnSpc>
            </a:pPr>
            <a:r>
              <a:rPr lang="en-US" dirty="0"/>
              <a:t>CELENA TILBURY – ASSISTANT DIRECTOR FOR CONTRACTS AND STRATEGIC SOURCING</a:t>
            </a:r>
          </a:p>
          <a:p>
            <a:pPr fontAlgn="base">
              <a:lnSpc>
                <a:spcPct val="107000"/>
              </a:lnSpc>
            </a:pPr>
            <a:r>
              <a:rPr lang="en-US" dirty="0" smtClean="0"/>
              <a:t>BRANDY </a:t>
            </a:r>
            <a:r>
              <a:rPr lang="en-US" dirty="0"/>
              <a:t>BREWER – STRATEGIC SOURCING MANAGER</a:t>
            </a:r>
          </a:p>
          <a:p>
            <a:pPr fontAlgn="base">
              <a:lnSpc>
                <a:spcPct val="107000"/>
              </a:lnSpc>
            </a:pPr>
            <a:endParaRPr lang="en-US" dirty="0"/>
          </a:p>
          <a:p>
            <a:pPr lvl="1" fontAlgn="base">
              <a:lnSpc>
                <a:spcPct val="107000"/>
              </a:lnSpc>
            </a:pPr>
            <a:r>
              <a:rPr lang="en-US" dirty="0"/>
              <a:t>LORITA RAYMOND – PROCUREMENT COORDINATOR</a:t>
            </a:r>
          </a:p>
          <a:p>
            <a:pPr lvl="1" fontAlgn="base">
              <a:lnSpc>
                <a:spcPct val="107000"/>
              </a:lnSpc>
            </a:pPr>
            <a:r>
              <a:rPr lang="en-US" dirty="0" smtClean="0"/>
              <a:t>MARTINA </a:t>
            </a:r>
            <a:r>
              <a:rPr lang="en-US" dirty="0"/>
              <a:t>HOWARD – PROCUREMENT COORDINATOR</a:t>
            </a:r>
          </a:p>
          <a:p>
            <a:pPr lvl="1" fontAlgn="base">
              <a:lnSpc>
                <a:spcPct val="107000"/>
              </a:lnSpc>
            </a:pPr>
            <a:r>
              <a:rPr lang="en-US" dirty="0" smtClean="0"/>
              <a:t>MARY BOREL – SR COORDINATOR – NOT PRESENTING TODAY</a:t>
            </a:r>
            <a:endParaRPr lang="en-US" dirty="0"/>
          </a:p>
          <a:p>
            <a:pPr fontAlgn="base">
              <a:lnSpc>
                <a:spcPct val="107000"/>
              </a:lnSpc>
            </a:pPr>
            <a:r>
              <a:rPr lang="en-US" dirty="0"/>
              <a:t>THOSE 3 SEGMENTS ARE SUPPORTED BY </a:t>
            </a:r>
            <a:r>
              <a:rPr lang="en-US" dirty="0" smtClean="0"/>
              <a:t>MARIE FRANK, DIRECTOR/ASSISTANT VP</a:t>
            </a:r>
            <a:endParaRPr lang="en-US" dirty="0"/>
          </a:p>
          <a:p>
            <a:pPr fontAlgn="base">
              <a:lnSpc>
                <a:spcPct val="107000"/>
              </a:lnSpc>
            </a:pPr>
            <a:r>
              <a:rPr lang="en-US" dirty="0" smtClean="0"/>
              <a:t>KRISTI </a:t>
            </a:r>
            <a:r>
              <a:rPr lang="en-US" dirty="0"/>
              <a:t>MONTET – TECHNOLOGY/SYSTEMS </a:t>
            </a:r>
            <a:r>
              <a:rPr lang="en-US" dirty="0" smtClean="0"/>
              <a:t>ANALYST</a:t>
            </a:r>
          </a:p>
          <a:p>
            <a:pPr fontAlgn="base">
              <a:lnSpc>
                <a:spcPct val="107000"/>
              </a:lnSpc>
            </a:pPr>
            <a:r>
              <a:rPr lang="en-US" dirty="0" smtClean="0"/>
              <a:t>JUDY HARVEY – ADMINISTRATIVE SUPPORT</a:t>
            </a:r>
            <a:endParaRPr lang="en-US" dirty="0"/>
          </a:p>
          <a:p>
            <a:pPr fontAlgn="base">
              <a:lnSpc>
                <a:spcPct val="107000"/>
              </a:lnSpc>
            </a:pPr>
            <a:endParaRPr lang="en-US" dirty="0"/>
          </a:p>
          <a:p>
            <a:pPr fontAlgn="base">
              <a:lnSpc>
                <a:spcPct val="107000"/>
              </a:lnSpc>
            </a:pPr>
            <a:r>
              <a:rPr lang="en-US" dirty="0"/>
              <a:t>ME- ASSISTANT DIRECTOR FOR PURCHASING (OPERATIONS) 30 YEARS IN PURCHASING 16 YEARS AT UL</a:t>
            </a:r>
          </a:p>
          <a:p>
            <a:pPr fontAlgn="base">
              <a:lnSpc>
                <a:spcPct val="107000"/>
              </a:lnSpc>
            </a:pPr>
            <a:endParaRPr lang="en-US" dirty="0" smtClean="0"/>
          </a:p>
          <a:p>
            <a:pPr fontAlgn="base">
              <a:lnSpc>
                <a:spcPct val="107000"/>
              </a:lnSpc>
            </a:pPr>
            <a:r>
              <a:rPr lang="en-US" dirty="0"/>
              <a:t>	</a:t>
            </a:r>
          </a:p>
          <a:p>
            <a:endParaRPr lang="en-US" dirty="0"/>
          </a:p>
        </p:txBody>
      </p:sp>
      <p:sp>
        <p:nvSpPr>
          <p:cNvPr id="4" name="Slide Number Placeholder 3"/>
          <p:cNvSpPr>
            <a:spLocks noGrp="1"/>
          </p:cNvSpPr>
          <p:nvPr>
            <p:ph type="sldNum" sz="quarter" idx="5"/>
          </p:nvPr>
        </p:nvSpPr>
        <p:spPr/>
        <p:txBody>
          <a:bodyPr/>
          <a:lstStyle/>
          <a:p>
            <a:fld id="{43BAB469-CEF7-47E7-BF92-63F371C72919}" type="slidenum">
              <a:rPr lang="en-US" smtClean="0"/>
              <a:t>3</a:t>
            </a:fld>
            <a:endParaRPr lang="en-US"/>
          </a:p>
        </p:txBody>
      </p:sp>
    </p:spTree>
    <p:extLst>
      <p:ext uri="{BB962C8B-B14F-4D97-AF65-F5344CB8AC3E}">
        <p14:creationId xmlns:p14="http://schemas.microsoft.com/office/powerpoint/2010/main" val="2031962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BAB469-CEF7-47E7-BF92-63F371C72919}" type="slidenum">
              <a:rPr lang="en-US" smtClean="0"/>
              <a:t>30</a:t>
            </a:fld>
            <a:endParaRPr lang="en-US"/>
          </a:p>
        </p:txBody>
      </p:sp>
    </p:spTree>
    <p:extLst>
      <p:ext uri="{BB962C8B-B14F-4D97-AF65-F5344CB8AC3E}">
        <p14:creationId xmlns:p14="http://schemas.microsoft.com/office/powerpoint/2010/main" val="725362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BAB469-CEF7-47E7-BF92-63F371C72919}" type="slidenum">
              <a:rPr lang="en-US" smtClean="0"/>
              <a:t>31</a:t>
            </a:fld>
            <a:endParaRPr lang="en-US"/>
          </a:p>
        </p:txBody>
      </p:sp>
    </p:spTree>
    <p:extLst>
      <p:ext uri="{BB962C8B-B14F-4D97-AF65-F5344CB8AC3E}">
        <p14:creationId xmlns:p14="http://schemas.microsoft.com/office/powerpoint/2010/main" val="67782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50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BAB469-CEF7-47E7-BF92-63F371C72919}" type="slidenum">
              <a:rPr lang="en-US" smtClean="0"/>
              <a:t>4</a:t>
            </a:fld>
            <a:endParaRPr lang="en-US"/>
          </a:p>
        </p:txBody>
      </p:sp>
      <p:sp>
        <p:nvSpPr>
          <p:cNvPr id="5" name="Notes Placeholder 2"/>
          <p:cNvSpPr txBox="1">
            <a:spLocks/>
          </p:cNvSpPr>
          <p:nvPr/>
        </p:nvSpPr>
        <p:spPr>
          <a:xfrm>
            <a:off x="853441" y="4626292"/>
            <a:ext cx="5608320" cy="366045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fontAlgn="base">
              <a:lnSpc>
                <a:spcPct val="107000"/>
              </a:lnSpc>
            </a:pPr>
            <a:r>
              <a:rPr lang="en-US" dirty="0" smtClean="0"/>
              <a:t>QUICK EXERCISE. </a:t>
            </a:r>
          </a:p>
          <a:p>
            <a:pPr fontAlgn="base">
              <a:lnSpc>
                <a:spcPct val="107000"/>
              </a:lnSpc>
            </a:pPr>
            <a:endParaRPr lang="en-US" dirty="0"/>
          </a:p>
          <a:p>
            <a:pPr fontAlgn="base">
              <a:lnSpc>
                <a:spcPct val="107000"/>
              </a:lnSpc>
            </a:pPr>
            <a:r>
              <a:rPr lang="en-US" dirty="0" smtClean="0"/>
              <a:t>QUICK BIT OF RESEARCH I FOUND AND I WONDER HOW TRUE IT IS FOR YOU ALL: </a:t>
            </a:r>
          </a:p>
          <a:p>
            <a:pPr fontAlgn="base">
              <a:lnSpc>
                <a:spcPct val="107000"/>
              </a:lnSpc>
            </a:pPr>
            <a:endParaRPr lang="en-US" dirty="0"/>
          </a:p>
          <a:p>
            <a:pPr fontAlgn="base">
              <a:lnSpc>
                <a:spcPct val="107000"/>
              </a:lnSpc>
            </a:pPr>
            <a:r>
              <a:rPr lang="en-US" dirty="0" smtClean="0"/>
              <a:t>SINCE THIS IS YOUR EXPERIENCE TOO, LET’S SEE HOW YOU DO.</a:t>
            </a:r>
          </a:p>
          <a:p>
            <a:pPr fontAlgn="base">
              <a:lnSpc>
                <a:spcPct val="107000"/>
              </a:lnSpc>
            </a:pPr>
            <a:endParaRPr lang="en-US" dirty="0"/>
          </a:p>
          <a:p>
            <a:pPr fontAlgn="base">
              <a:lnSpc>
                <a:spcPct val="107000"/>
              </a:lnSpc>
            </a:pPr>
            <a:r>
              <a:rPr lang="en-US" dirty="0" smtClean="0"/>
              <a:t>EVERYONE IN HERE IS COWORKER B. </a:t>
            </a:r>
          </a:p>
          <a:p>
            <a:pPr fontAlgn="base">
              <a:lnSpc>
                <a:spcPct val="107000"/>
              </a:lnSpc>
            </a:pPr>
            <a:endParaRPr lang="en-US" dirty="0"/>
          </a:p>
          <a:p>
            <a:pPr fontAlgn="base">
              <a:lnSpc>
                <a:spcPct val="107000"/>
              </a:lnSpc>
            </a:pPr>
            <a:r>
              <a:rPr lang="en-US" dirty="0" smtClean="0"/>
              <a:t>HOW WOULD YOU RESPOND? </a:t>
            </a:r>
          </a:p>
          <a:p>
            <a:pPr fontAlgn="base">
              <a:lnSpc>
                <a:spcPct val="107000"/>
              </a:lnSpc>
            </a:pPr>
            <a:endParaRPr lang="en-US" dirty="0"/>
          </a:p>
          <a:p>
            <a:pPr fontAlgn="base">
              <a:lnSpc>
                <a:spcPct val="107000"/>
              </a:lnSpc>
            </a:pPr>
            <a:endParaRPr lang="en-US" dirty="0" smtClean="0"/>
          </a:p>
          <a:p>
            <a:endParaRPr lang="en-US" dirty="0"/>
          </a:p>
        </p:txBody>
      </p:sp>
    </p:spTree>
    <p:extLst>
      <p:ext uri="{BB962C8B-B14F-4D97-AF65-F5344CB8AC3E}">
        <p14:creationId xmlns:p14="http://schemas.microsoft.com/office/powerpoint/2010/main" val="94146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PURCHASING PROCESS IS SOMEWHAT OF A PUZZLE UNTIL WE GET ALL THE RIGHT QUESTIONS ANSWERED. </a:t>
            </a:r>
          </a:p>
          <a:p>
            <a:endParaRPr lang="en-US" dirty="0"/>
          </a:p>
          <a:p>
            <a:r>
              <a:rPr lang="en-US" dirty="0" smtClean="0"/>
              <a:t>THERE’S A RIGHT WAY TO PUT THAT PUZZLE TOGETHER. </a:t>
            </a:r>
          </a:p>
          <a:p>
            <a:endParaRPr lang="en-US" dirty="0"/>
          </a:p>
          <a:p>
            <a:r>
              <a:rPr lang="en-US" dirty="0" smtClean="0"/>
              <a:t>SO WHEN WE GET CALLS ASKING HOW TO PURCHASE SOMETHING, OUR STANDARD ANSWER USUALLY BEGINS WITH</a:t>
            </a:r>
          </a:p>
          <a:p>
            <a:endParaRPr lang="en-US" dirty="0"/>
          </a:p>
          <a:p>
            <a:r>
              <a:rPr lang="en-US" dirty="0" smtClean="0"/>
              <a:t>IT DEPENDS</a:t>
            </a:r>
          </a:p>
          <a:p>
            <a:endParaRPr lang="en-US" dirty="0"/>
          </a:p>
          <a:p>
            <a:r>
              <a:rPr lang="en-US" dirty="0" smtClean="0"/>
              <a:t>WHAT</a:t>
            </a:r>
          </a:p>
          <a:p>
            <a:r>
              <a:rPr lang="en-US" dirty="0" smtClean="0"/>
              <a:t>WHO</a:t>
            </a:r>
          </a:p>
          <a:p>
            <a:r>
              <a:rPr lang="en-US" dirty="0" smtClean="0"/>
              <a:t>WHERE</a:t>
            </a:r>
          </a:p>
          <a:p>
            <a:r>
              <a:rPr lang="en-US" dirty="0" smtClean="0"/>
              <a:t>WHEN</a:t>
            </a:r>
          </a:p>
          <a:p>
            <a:r>
              <a:rPr lang="en-US" dirty="0" smtClean="0"/>
              <a:t>HOW</a:t>
            </a:r>
          </a:p>
          <a:p>
            <a:r>
              <a:rPr lang="en-US" dirty="0" smtClean="0"/>
              <a:t>WHY</a:t>
            </a:r>
          </a:p>
          <a:p>
            <a:endParaRPr lang="en-US" dirty="0"/>
          </a:p>
        </p:txBody>
      </p:sp>
      <p:sp>
        <p:nvSpPr>
          <p:cNvPr id="4" name="Slide Number Placeholder 3"/>
          <p:cNvSpPr>
            <a:spLocks noGrp="1"/>
          </p:cNvSpPr>
          <p:nvPr>
            <p:ph type="sldNum" sz="quarter" idx="5"/>
          </p:nvPr>
        </p:nvSpPr>
        <p:spPr/>
        <p:txBody>
          <a:bodyPr/>
          <a:lstStyle/>
          <a:p>
            <a:fld id="{43BAB469-CEF7-47E7-BF92-63F371C72919}" type="slidenum">
              <a:rPr lang="en-US" smtClean="0"/>
              <a:t>5</a:t>
            </a:fld>
            <a:endParaRPr lang="en-US"/>
          </a:p>
        </p:txBody>
      </p:sp>
    </p:spTree>
    <p:extLst>
      <p:ext uri="{BB962C8B-B14F-4D97-AF65-F5344CB8AC3E}">
        <p14:creationId xmlns:p14="http://schemas.microsoft.com/office/powerpoint/2010/main" val="404651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1300" y="4473892"/>
            <a:ext cx="6068061" cy="3920808"/>
          </a:xfrm>
        </p:spPr>
        <p:txBody>
          <a:bodyPr/>
          <a:lstStyle/>
          <a:p>
            <a:r>
              <a:rPr lang="en-US" sz="1100" dirty="0" smtClean="0"/>
              <a:t>YOU CAN SEE HOW THE CORRECT RESPONSE TO YOUR COWORKER WOULD REQUIRE MUCH MORE DETAIL. SO LET’S PUT ON OUR THINKING CAPS AND SEE WHAT QUESTIONS COME TO MIND: </a:t>
            </a:r>
          </a:p>
          <a:p>
            <a:pPr lvl="1"/>
            <a:r>
              <a:rPr lang="en-US" sz="1100" dirty="0" smtClean="0"/>
              <a:t>WHAT KIND OF HAT?</a:t>
            </a:r>
          </a:p>
          <a:p>
            <a:pPr lvl="1"/>
            <a:r>
              <a:rPr lang="en-US" sz="1100" dirty="0" smtClean="0"/>
              <a:t>WHAT IS THE BUSINESS PURPOSE?</a:t>
            </a:r>
          </a:p>
          <a:p>
            <a:pPr lvl="1"/>
            <a:endParaRPr lang="en-US" sz="1100" dirty="0" smtClean="0"/>
          </a:p>
          <a:p>
            <a:pPr lvl="1"/>
            <a:r>
              <a:rPr lang="en-US" sz="1100" dirty="0" smtClean="0"/>
              <a:t>WHEN DO YOU NEED THE ORDER DELIVERED?</a:t>
            </a:r>
          </a:p>
          <a:p>
            <a:pPr lvl="1"/>
            <a:r>
              <a:rPr lang="en-US" sz="1100" dirty="0" smtClean="0"/>
              <a:t>WHEN IS THE EVENT TAKING PLACE?</a:t>
            </a:r>
          </a:p>
          <a:p>
            <a:pPr lvl="1"/>
            <a:endParaRPr lang="en-US" sz="1100" dirty="0" smtClean="0"/>
          </a:p>
          <a:p>
            <a:pPr lvl="1"/>
            <a:r>
              <a:rPr lang="en-US" sz="1100" dirty="0" smtClean="0"/>
              <a:t>HOW MANY DO YOU NEED? </a:t>
            </a:r>
          </a:p>
          <a:p>
            <a:pPr lvl="1"/>
            <a:r>
              <a:rPr lang="en-US" sz="1100" dirty="0" smtClean="0"/>
              <a:t>HOW MUCH DO YOU ESTIMATE SPENDING? </a:t>
            </a:r>
          </a:p>
          <a:p>
            <a:pPr lvl="1"/>
            <a:endParaRPr lang="en-US" sz="1100" dirty="0"/>
          </a:p>
          <a:p>
            <a:pPr lvl="1"/>
            <a:r>
              <a:rPr lang="en-US" sz="1100" dirty="0" smtClean="0"/>
              <a:t>WHERE SHOULD THE ORDER BE DELIVERD?</a:t>
            </a:r>
          </a:p>
          <a:p>
            <a:pPr lvl="1"/>
            <a:endParaRPr lang="en-US" sz="1100" dirty="0"/>
          </a:p>
          <a:p>
            <a:pPr lvl="1"/>
            <a:r>
              <a:rPr lang="en-US" sz="1100" dirty="0" smtClean="0"/>
              <a:t>WHO WILL BE USING THE PRODUCT? FACULTY/STAFF? UNIFORMS… GENERAL PUBLIC? STUDENTS/ WHO DO YOU WANT BUY FROM? (There may be a conflict of interest.) We may not have an account. It may be a sole source. The company may be an authorized dealer.)</a:t>
            </a:r>
          </a:p>
          <a:p>
            <a:pPr lvl="1"/>
            <a:endParaRPr lang="en-US" sz="1100" dirty="0"/>
          </a:p>
          <a:p>
            <a:pPr lvl="1"/>
            <a:r>
              <a:rPr lang="en-US" sz="1100" dirty="0" smtClean="0"/>
              <a:t>WHY SPEAKS TO THE BUSINESS PURPOSE. Office use? Job fair? Promotional item?</a:t>
            </a:r>
          </a:p>
          <a:p>
            <a:r>
              <a:rPr lang="en-US" sz="1100" dirty="0" smtClean="0"/>
              <a:t>ANSWERS </a:t>
            </a:r>
            <a:r>
              <a:rPr lang="en-US" sz="1100" dirty="0"/>
              <a:t>TO THOSE QUESTIONS SHOULD BE ON THE REQUISITION </a:t>
            </a:r>
            <a:r>
              <a:rPr lang="en-US" sz="1100" dirty="0" smtClean="0"/>
              <a:t>ITSELF TO THE GREATEST EXTENT POSSIBLE. A REQUISITION SHOULD BE ABLE TO FUNCTION AS A STAND ALONE DOCUMENT – PAINTING A CLEAR PICTURE, ANSWERING ALL OF THESE QUESTIONS. </a:t>
            </a:r>
          </a:p>
          <a:p>
            <a:r>
              <a:rPr lang="en-US" sz="1100" dirty="0" smtClean="0"/>
              <a:t>WHEN WE GET IT RIGHT, THE WORKFLOW IS QUITE SEAMLESS. </a:t>
            </a:r>
            <a:endParaRPr lang="en-US" sz="1100" dirty="0"/>
          </a:p>
        </p:txBody>
      </p:sp>
      <p:sp>
        <p:nvSpPr>
          <p:cNvPr id="4" name="Slide Number Placeholder 3"/>
          <p:cNvSpPr>
            <a:spLocks noGrp="1"/>
          </p:cNvSpPr>
          <p:nvPr>
            <p:ph type="sldNum" sz="quarter" idx="5"/>
          </p:nvPr>
        </p:nvSpPr>
        <p:spPr/>
        <p:txBody>
          <a:bodyPr/>
          <a:lstStyle/>
          <a:p>
            <a:fld id="{43BAB469-CEF7-47E7-BF92-63F371C72919}" type="slidenum">
              <a:rPr lang="en-US" smtClean="0"/>
              <a:t>6</a:t>
            </a:fld>
            <a:endParaRPr lang="en-US"/>
          </a:p>
        </p:txBody>
      </p:sp>
    </p:spTree>
    <p:extLst>
      <p:ext uri="{BB962C8B-B14F-4D97-AF65-F5344CB8AC3E}">
        <p14:creationId xmlns:p14="http://schemas.microsoft.com/office/powerpoint/2010/main" val="396055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657225"/>
            <a:ext cx="5575300" cy="3136900"/>
          </a:xfrm>
        </p:spPr>
      </p:sp>
      <p:sp>
        <p:nvSpPr>
          <p:cNvPr id="3" name="Notes Placeholder 2"/>
          <p:cNvSpPr>
            <a:spLocks noGrp="1"/>
          </p:cNvSpPr>
          <p:nvPr>
            <p:ph type="body" idx="1"/>
          </p:nvPr>
        </p:nvSpPr>
        <p:spPr>
          <a:xfrm>
            <a:off x="701041" y="4473891"/>
            <a:ext cx="5608320" cy="4274998"/>
          </a:xfrm>
        </p:spPr>
        <p:txBody>
          <a:bodyPr/>
          <a:lstStyle/>
          <a:p>
            <a:pPr marL="0" marR="0" fontAlgn="base">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endParaRPr lang="en-US" sz="1800" dirty="0" smtClean="0"/>
          </a:p>
          <a:p>
            <a:pPr fontAlgn="base">
              <a:lnSpc>
                <a:spcPct val="107000"/>
              </a:lnSpc>
            </a:pPr>
            <a:endParaRPr lang="en-US" sz="1800" dirty="0"/>
          </a:p>
          <a:p>
            <a:pPr fontAlgn="base">
              <a:lnSpc>
                <a:spcPct val="107000"/>
              </a:lnSpc>
            </a:pPr>
            <a:endParaRPr lang="en-US" sz="1800" dirty="0" smtClean="0"/>
          </a:p>
          <a:p>
            <a:pPr fontAlgn="base">
              <a:lnSpc>
                <a:spcPct val="107000"/>
              </a:lnSpc>
            </a:pPr>
            <a:endParaRPr lang="en-US" sz="1800" dirty="0"/>
          </a:p>
          <a:p>
            <a:pPr fontAlgn="base">
              <a:lnSpc>
                <a:spcPct val="107000"/>
              </a:lnSpc>
            </a:pPr>
            <a:endParaRPr lang="en-US" sz="1800" dirty="0" smtClean="0"/>
          </a:p>
          <a:p>
            <a:pPr fontAlgn="base">
              <a:lnSpc>
                <a:spcPct val="107000"/>
              </a:lnSpc>
            </a:pPr>
            <a:endParaRPr lang="en-US" sz="1800" dirty="0"/>
          </a:p>
          <a:p>
            <a:pPr fontAlgn="base">
              <a:lnSpc>
                <a:spcPct val="107000"/>
              </a:lnSpc>
            </a:pPr>
            <a:endParaRPr lang="en-US" sz="1800" dirty="0" smtClean="0"/>
          </a:p>
          <a:p>
            <a:pPr fontAlgn="base">
              <a:lnSpc>
                <a:spcPct val="107000"/>
              </a:lnSpc>
            </a:pPr>
            <a:endParaRPr lang="en-US" sz="1800" dirty="0"/>
          </a:p>
          <a:p>
            <a:pPr fontAlgn="base">
              <a:lnSpc>
                <a:spcPct val="107000"/>
              </a:lnSpc>
            </a:pPr>
            <a:r>
              <a:rPr lang="en-US" sz="1800" dirty="0" smtClean="0"/>
              <a:t>ANSWERS </a:t>
            </a:r>
            <a:r>
              <a:rPr lang="en-US" sz="1800" dirty="0"/>
              <a:t>TO THOSE QUESTIONS SHOULD BE ON THE REQUISITION ITSELF.</a:t>
            </a: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BAB469-CEF7-47E7-BF92-63F371C72919}" type="slidenum">
              <a:rPr lang="en-US" smtClean="0"/>
              <a:t>7</a:t>
            </a:fld>
            <a:endParaRPr lang="en-US"/>
          </a:p>
        </p:txBody>
      </p:sp>
      <p:sp>
        <p:nvSpPr>
          <p:cNvPr id="6" name="Notes Placeholder 2"/>
          <p:cNvSpPr txBox="1">
            <a:spLocks/>
          </p:cNvSpPr>
          <p:nvPr/>
        </p:nvSpPr>
        <p:spPr>
          <a:xfrm>
            <a:off x="853441" y="4626292"/>
            <a:ext cx="5608320" cy="366045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fontAlgn="base">
              <a:lnSpc>
                <a:spcPct val="107000"/>
              </a:lnSpc>
            </a:pPr>
            <a:r>
              <a:rPr lang="en-US" dirty="0" smtClean="0"/>
              <a:t>LET’S TALK ABOUT THE IDEAL WORKFLOW FOR A REQUISITION. </a:t>
            </a:r>
          </a:p>
          <a:p>
            <a:pPr fontAlgn="base">
              <a:lnSpc>
                <a:spcPct val="107000"/>
              </a:lnSpc>
            </a:pPr>
            <a:endParaRPr lang="en-US" dirty="0"/>
          </a:p>
          <a:p>
            <a:pPr fontAlgn="base">
              <a:lnSpc>
                <a:spcPct val="107000"/>
              </a:lnSpc>
            </a:pPr>
            <a:r>
              <a:rPr lang="en-US" dirty="0" smtClean="0"/>
              <a:t>EVERYBODY’S HAPPY.</a:t>
            </a:r>
          </a:p>
          <a:p>
            <a:pPr fontAlgn="base">
              <a:lnSpc>
                <a:spcPct val="107000"/>
              </a:lnSpc>
            </a:pPr>
            <a:endParaRPr lang="en-US" dirty="0"/>
          </a:p>
          <a:p>
            <a:pPr fontAlgn="base">
              <a:lnSpc>
                <a:spcPct val="107000"/>
              </a:lnSpc>
            </a:pPr>
            <a:r>
              <a:rPr lang="en-US" dirty="0" smtClean="0"/>
              <a:t>WORTH REPEATING: A REQUISITION SHOULD BE ABLE TO FUNCTION AS A </a:t>
            </a:r>
            <a:r>
              <a:rPr lang="en-US" b="1" u="sng" dirty="0" smtClean="0"/>
              <a:t>STAND ALONE DOCUMENT</a:t>
            </a:r>
            <a:r>
              <a:rPr lang="en-US" dirty="0" smtClean="0"/>
              <a:t>. THAT MEANS THAT THE ATTACHMENTS TO THE REQUISITION: THE QUOTE, THE INTERNAL FORMS, THE LETTERS FROM THE VENDOR… SHOULD ONLY SERVE AS SUPPORTING INFORMATION. THE TRANSACTION SHOULD BE FULLY </a:t>
            </a:r>
            <a:r>
              <a:rPr lang="en-US" b="1" u="sng" dirty="0" smtClean="0">
                <a:solidFill>
                  <a:srgbClr val="FF0000"/>
                </a:solidFill>
              </a:rPr>
              <a:t>EXPLAINED ON THE REQ IN BANNER</a:t>
            </a:r>
            <a:r>
              <a:rPr lang="en-US" dirty="0" smtClean="0"/>
              <a:t>. </a:t>
            </a:r>
          </a:p>
          <a:p>
            <a:pPr fontAlgn="base">
              <a:lnSpc>
                <a:spcPct val="107000"/>
              </a:lnSpc>
            </a:pPr>
            <a:endParaRPr lang="en-US" dirty="0"/>
          </a:p>
          <a:p>
            <a:pPr fontAlgn="base">
              <a:lnSpc>
                <a:spcPct val="107000"/>
              </a:lnSpc>
            </a:pPr>
            <a:endParaRPr lang="en-US" dirty="0"/>
          </a:p>
          <a:p>
            <a:pPr fontAlgn="base">
              <a:lnSpc>
                <a:spcPct val="107000"/>
              </a:lnSpc>
            </a:pPr>
            <a:endParaRPr lang="en-US" dirty="0" smtClean="0"/>
          </a:p>
          <a:p>
            <a:endParaRPr lang="en-US" dirty="0"/>
          </a:p>
        </p:txBody>
      </p:sp>
    </p:spTree>
    <p:extLst>
      <p:ext uri="{BB962C8B-B14F-4D97-AF65-F5344CB8AC3E}">
        <p14:creationId xmlns:p14="http://schemas.microsoft.com/office/powerpoint/2010/main" val="326708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FEB3E-289A-4092-9133-7FEF1EB49E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81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FEB3E-289A-4092-9133-7FEF1EB49E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60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4909BB-ADE2-4D82-82B1-2B08DF57F09C}"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421781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DFB87-D5A4-4278-836E-95E24E2524C2}"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232701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D0F9A-DDF9-4E2B-87F4-237B31EF91E2}"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2720725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252F-BC6B-7AD9-A072-71512CDF25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8186B1-B93C-2FF7-23D2-1ABE2CC49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DBE1D6-C3F9-E5A6-AF03-9EF0B1A97FBF}"/>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5" name="Footer Placeholder 4">
            <a:extLst>
              <a:ext uri="{FF2B5EF4-FFF2-40B4-BE49-F238E27FC236}">
                <a16:creationId xmlns:a16="http://schemas.microsoft.com/office/drawing/2014/main" id="{702FABB5-E844-D59E-0CD6-3F93BEDEB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056F7-2597-7389-DA12-D469523DA6BC}"/>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2918424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C264-2432-7E10-2834-C655C9A987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6ACD9-7C67-5C42-D61D-D8CD8B294E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45B3C-D955-9741-55CF-D9631BB8589C}"/>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5" name="Footer Placeholder 4">
            <a:extLst>
              <a:ext uri="{FF2B5EF4-FFF2-40B4-BE49-F238E27FC236}">
                <a16:creationId xmlns:a16="http://schemas.microsoft.com/office/drawing/2014/main" id="{9E6BBAB5-210E-CD2F-F292-B3977126F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C7518-CBD0-2FCA-3811-1EA4B77E5FA2}"/>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1149600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5B05-2972-E772-E5E1-AAF9548FA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72FC70-836A-4F76-FB71-E8C1C08396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F1E820-ECED-43F9-34CD-71B123D9E9E9}"/>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5" name="Footer Placeholder 4">
            <a:extLst>
              <a:ext uri="{FF2B5EF4-FFF2-40B4-BE49-F238E27FC236}">
                <a16:creationId xmlns:a16="http://schemas.microsoft.com/office/drawing/2014/main" id="{7D1C4170-5DBB-E661-072D-7DC96C9A5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FD0EF-16E7-88D4-1646-2881B0E18074}"/>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2761216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431C-D64A-AC0A-C28A-EAA7A1E9F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070306-A8F4-4CA1-2CC4-A3561D1C9B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BC0110-5E55-0F30-6337-0BE1804FC1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A4CC9-9E0B-80D0-9BCE-13CB14CC4E6B}"/>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6" name="Footer Placeholder 5">
            <a:extLst>
              <a:ext uri="{FF2B5EF4-FFF2-40B4-BE49-F238E27FC236}">
                <a16:creationId xmlns:a16="http://schemas.microsoft.com/office/drawing/2014/main" id="{ADA0BD88-3B87-AE28-04E6-4B1434C28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8290E-1767-508C-845C-865F1BE2F519}"/>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133457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58B4-BE5B-2E62-49D7-37C2614D0E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E256B-A5EC-C4B7-C4BD-0A36B18A9D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40A06E-5C58-D111-D178-5B6CB3E39C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7311C7-F4C7-8726-21C2-40CECB074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BA684-6AFF-682C-7B74-BE5B9C590A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E8FFC-1FAD-DA39-8865-7D5B6F882A27}"/>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8" name="Footer Placeholder 7">
            <a:extLst>
              <a:ext uri="{FF2B5EF4-FFF2-40B4-BE49-F238E27FC236}">
                <a16:creationId xmlns:a16="http://schemas.microsoft.com/office/drawing/2014/main" id="{FBCE9929-FBD0-8C64-C994-4539361A2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50CCC1-F231-FEBD-1EFE-2BBCB2FAED0D}"/>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698398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A2ED-E57C-1E63-5726-52593F7FC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C2E6A4-D9E0-9CE2-E8F2-33361029CDFB}"/>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4" name="Footer Placeholder 3">
            <a:extLst>
              <a:ext uri="{FF2B5EF4-FFF2-40B4-BE49-F238E27FC236}">
                <a16:creationId xmlns:a16="http://schemas.microsoft.com/office/drawing/2014/main" id="{C9C3819F-A3B4-7228-72A0-6E6B5DD3E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386111-0021-40AE-489A-6EB7052406CA}"/>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393270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12757F-34FB-B9A8-2A62-3A3B569DB877}"/>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3" name="Footer Placeholder 2">
            <a:extLst>
              <a:ext uri="{FF2B5EF4-FFF2-40B4-BE49-F238E27FC236}">
                <a16:creationId xmlns:a16="http://schemas.microsoft.com/office/drawing/2014/main" id="{9190DAB4-E273-F91E-1016-8B4C3A9DAC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49223C-883C-7FC8-4BE6-F4D07D5C3313}"/>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886714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5702-85A3-7AE0-978D-FA9C09EAD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19E42F-3161-DDCB-A8E8-CFAC4AE3DD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02B4D7-3AA3-D5E8-C354-025E7F5E7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9EC41-A609-E9E5-D7D2-BCB5DB8B6F54}"/>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6" name="Footer Placeholder 5">
            <a:extLst>
              <a:ext uri="{FF2B5EF4-FFF2-40B4-BE49-F238E27FC236}">
                <a16:creationId xmlns:a16="http://schemas.microsoft.com/office/drawing/2014/main" id="{EC08605A-9C30-460B-DADE-8F6EF5662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140CD-9ED7-87A5-F866-4EDDBFC40780}"/>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138158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FE7239-9552-4FC5-A6FF-70A572355162}"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391991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BCC3-641B-A758-8438-435A5B1CC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C6E465-0924-66E3-D36D-AEF43D8EC5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AEF60B-415D-1519-7340-1B63811A0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450E7-AE30-38DF-C93C-0412F05CB1B4}"/>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6" name="Footer Placeholder 5">
            <a:extLst>
              <a:ext uri="{FF2B5EF4-FFF2-40B4-BE49-F238E27FC236}">
                <a16:creationId xmlns:a16="http://schemas.microsoft.com/office/drawing/2014/main" id="{86371600-7A7D-F76A-83BF-E2419D89F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E85ED-63BC-2ABB-99D0-48BEDA04B78F}"/>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2872739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01CB-2994-28E0-3162-17891B9DD9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E22C6A-C456-3CD3-12F0-CA803031A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6A546-12D1-10EE-D277-5743A2F1673C}"/>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5" name="Footer Placeholder 4">
            <a:extLst>
              <a:ext uri="{FF2B5EF4-FFF2-40B4-BE49-F238E27FC236}">
                <a16:creationId xmlns:a16="http://schemas.microsoft.com/office/drawing/2014/main" id="{22D1FC14-FD2D-A185-8B3C-0D2BBDAAF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83091-A06E-64E0-77E0-C8DEF004FAD8}"/>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1749806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E3358-036B-93C5-230C-EE26360C29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7A9FE-4843-7114-3435-C15EA2C0E5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3924F-EAAE-DCE8-EFF6-A2B5610D66D0}"/>
              </a:ext>
            </a:extLst>
          </p:cNvPr>
          <p:cNvSpPr>
            <a:spLocks noGrp="1"/>
          </p:cNvSpPr>
          <p:nvPr>
            <p:ph type="dt" sz="half" idx="10"/>
          </p:nvPr>
        </p:nvSpPr>
        <p:spPr/>
        <p:txBody>
          <a:bodyPr/>
          <a:lstStyle/>
          <a:p>
            <a:fld id="{5692A260-F0C6-4CA8-9BBB-AF186F4E7FA2}" type="datetimeFigureOut">
              <a:rPr lang="en-US" smtClean="0"/>
              <a:t>8/15/2024</a:t>
            </a:fld>
            <a:endParaRPr lang="en-US"/>
          </a:p>
        </p:txBody>
      </p:sp>
      <p:sp>
        <p:nvSpPr>
          <p:cNvPr id="5" name="Footer Placeholder 4">
            <a:extLst>
              <a:ext uri="{FF2B5EF4-FFF2-40B4-BE49-F238E27FC236}">
                <a16:creationId xmlns:a16="http://schemas.microsoft.com/office/drawing/2014/main" id="{3EF358C8-48B9-E873-3746-31D4515C1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A2CF5-64B9-335E-6888-2DF68BD27224}"/>
              </a:ext>
            </a:extLst>
          </p:cNvPr>
          <p:cNvSpPr>
            <a:spLocks noGrp="1"/>
          </p:cNvSpPr>
          <p:nvPr>
            <p:ph type="sldNum" sz="quarter" idx="12"/>
          </p:nvPr>
        </p:nvSpPr>
        <p:spPr/>
        <p:txBody>
          <a:bodyPr/>
          <a:lstStyle/>
          <a:p>
            <a:fld id="{9D14AEFD-FEE4-4090-BF37-32CC40060AE0}" type="slidenum">
              <a:rPr lang="en-US" smtClean="0"/>
              <a:t>‹#›</a:t>
            </a:fld>
            <a:endParaRPr lang="en-US"/>
          </a:p>
        </p:txBody>
      </p:sp>
    </p:spTree>
    <p:extLst>
      <p:ext uri="{BB962C8B-B14F-4D97-AF65-F5344CB8AC3E}">
        <p14:creationId xmlns:p14="http://schemas.microsoft.com/office/powerpoint/2010/main" val="428935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FCE39-83A7-4B32-A98F-E86D1E713EA0}"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207306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44B014-E473-470B-90B6-975C5F69F053}"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256618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D71D57-F1AA-4005-A25F-1083F414FC93}" type="datetime1">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143028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BDF7BD-93FB-40D4-80B6-8F270068F586}" type="datetime1">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215953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91D2C-E525-4218-A95E-09C702BC69E1}" type="datetime1">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232802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1CAC7-78FE-474F-8971-AC44FAD1CD82}"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311611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2197E-DC2A-4EE2-B4DA-4D6734736CBE}"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ED9E4-C07A-4E40-BCAB-7BE4B882D4C5}" type="slidenum">
              <a:rPr lang="en-US" smtClean="0"/>
              <a:t>‹#›</a:t>
            </a:fld>
            <a:endParaRPr lang="en-US"/>
          </a:p>
        </p:txBody>
      </p:sp>
    </p:spTree>
    <p:extLst>
      <p:ext uri="{BB962C8B-B14F-4D97-AF65-F5344CB8AC3E}">
        <p14:creationId xmlns:p14="http://schemas.microsoft.com/office/powerpoint/2010/main" val="15540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B0F4E-5ECA-49E5-B837-112E9C1F0771}" type="datetime1">
              <a:rPr lang="en-US" smtClean="0"/>
              <a:t>8/15/2024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ED9E4-C07A-4E40-BCAB-7BE4B882D4C5}" type="slidenum">
              <a:rPr lang="en-US" smtClean="0"/>
              <a:t>‹#›</a:t>
            </a:fld>
            <a:endParaRPr lang="en-US"/>
          </a:p>
        </p:txBody>
      </p:sp>
    </p:spTree>
    <p:extLst>
      <p:ext uri="{BB962C8B-B14F-4D97-AF65-F5344CB8AC3E}">
        <p14:creationId xmlns:p14="http://schemas.microsoft.com/office/powerpoint/2010/main" val="1627660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3F8262-42B1-26B9-6672-16B871ED0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D032F4-0328-B158-5BC3-8363C31BE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8F87A-E594-C2A6-35EE-8B2D8180F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2A260-F0C6-4CA8-9BBB-AF186F4E7FA2}" type="datetimeFigureOut">
              <a:rPr lang="en-US" smtClean="0"/>
              <a:t>8/15/2024</a:t>
            </a:fld>
            <a:endParaRPr lang="en-US"/>
          </a:p>
        </p:txBody>
      </p:sp>
      <p:sp>
        <p:nvSpPr>
          <p:cNvPr id="5" name="Footer Placeholder 4">
            <a:extLst>
              <a:ext uri="{FF2B5EF4-FFF2-40B4-BE49-F238E27FC236}">
                <a16:creationId xmlns:a16="http://schemas.microsoft.com/office/drawing/2014/main" id="{FFE022BD-BB08-9F3F-D967-8A19C6F386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FF4975-3842-307E-5F26-5C88FE7364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4AEFD-FEE4-4090-BF37-32CC40060AE0}" type="slidenum">
              <a:rPr lang="en-US" smtClean="0"/>
              <a:t>‹#›</a:t>
            </a:fld>
            <a:endParaRPr lang="en-US"/>
          </a:p>
        </p:txBody>
      </p:sp>
    </p:spTree>
    <p:extLst>
      <p:ext uri="{BB962C8B-B14F-4D97-AF65-F5344CB8AC3E}">
        <p14:creationId xmlns:p14="http://schemas.microsoft.com/office/powerpoint/2010/main" val="1183534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pixabay.com/en/emoji-emotions-face-wondering-2744064/"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pixabay.com/illustrations/thumbs-up-smiley-face-emoji-happy-400757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hyperlink" Target="https://lumpyone.blogspot.com/2014/09/thumbs-down.html" TargetMode="Externa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www.doa.la.gov/media/vdhgkfbv/lagovvehicleorderinstructions-1-rev-12-3-2021.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cfprd.doa.louisiana.gov/osp/lapac/ecat/dsp_ecatsearchlagov.cfm" TargetMode="External"/><Relationship Id="rId5" Type="http://schemas.openxmlformats.org/officeDocument/2006/relationships/hyperlink" Target="https://purchasing.louisiana.edu/about-us/staff" TargetMode="Externa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pixabay.com/en/emoji-emotions-face-wondering-274406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35" y="155950"/>
            <a:ext cx="9558298" cy="6729815"/>
          </a:xfrm>
          <a:prstGeom prst="rect">
            <a:avLst/>
          </a:prstGeom>
        </p:spPr>
      </p:pic>
      <p:sp>
        <p:nvSpPr>
          <p:cNvPr id="2" name="TextBox 1">
            <a:extLst>
              <a:ext uri="{FF2B5EF4-FFF2-40B4-BE49-F238E27FC236}">
                <a16:creationId xmlns:a16="http://schemas.microsoft.com/office/drawing/2014/main" id="{0AE4F54A-B84A-490B-9779-D09494212095}"/>
              </a:ext>
            </a:extLst>
          </p:cNvPr>
          <p:cNvSpPr txBox="1"/>
          <p:nvPr/>
        </p:nvSpPr>
        <p:spPr>
          <a:xfrm>
            <a:off x="4065417" y="5566272"/>
            <a:ext cx="61020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C00000"/>
                </a:solidFill>
                <a:latin typeface="Calibri"/>
              </a:rPr>
              <a:t>How To Purchase</a:t>
            </a:r>
            <a:endParaRPr lang="en-US" sz="4000" b="1" dirty="0">
              <a:solidFill>
                <a:srgbClr val="C00000"/>
              </a:solidFill>
              <a:latin typeface="Calibri"/>
            </a:endParaRPr>
          </a:p>
        </p:txBody>
      </p:sp>
      <p:sp>
        <p:nvSpPr>
          <p:cNvPr id="3" name="TextBox 2">
            <a:extLst>
              <a:ext uri="{FF2B5EF4-FFF2-40B4-BE49-F238E27FC236}">
                <a16:creationId xmlns:a16="http://schemas.microsoft.com/office/drawing/2014/main" id="{8A3FC965-0F40-64A7-BB00-442C3EE29AAB}"/>
              </a:ext>
            </a:extLst>
          </p:cNvPr>
          <p:cNvSpPr txBox="1"/>
          <p:nvPr/>
        </p:nvSpPr>
        <p:spPr>
          <a:xfrm>
            <a:off x="4336518" y="331773"/>
            <a:ext cx="555983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C00000"/>
                </a:solidFill>
                <a:latin typeface="Calibri"/>
              </a:rPr>
              <a:t>Requisitioner Training for Purchasing</a:t>
            </a:r>
            <a:endParaRPr lang="en-US" sz="3200" b="1" dirty="0">
              <a:solidFill>
                <a:srgbClr val="C00000"/>
              </a:solidFill>
              <a:latin typeface="Calibri"/>
            </a:endParaRPr>
          </a:p>
        </p:txBody>
      </p:sp>
    </p:spTree>
    <p:extLst>
      <p:ext uri="{BB962C8B-B14F-4D97-AF65-F5344CB8AC3E}">
        <p14:creationId xmlns:p14="http://schemas.microsoft.com/office/powerpoint/2010/main" val="969637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55453" y="757116"/>
            <a:ext cx="8993644" cy="5872457"/>
          </a:xfrm>
          <a:prstGeom prst="rect">
            <a:avLst/>
          </a:prstGeom>
        </p:spPr>
      </p:pic>
      <p:sp>
        <p:nvSpPr>
          <p:cNvPr id="5" name="Rectangle 4">
            <a:extLst>
              <a:ext uri="{FF2B5EF4-FFF2-40B4-BE49-F238E27FC236}">
                <a16:creationId xmlns:a16="http://schemas.microsoft.com/office/drawing/2014/main" id="{30CC64E5-6B5D-DC39-87E3-88F91BD1A263}"/>
              </a:ext>
            </a:extLst>
          </p:cNvPr>
          <p:cNvSpPr/>
          <p:nvPr/>
        </p:nvSpPr>
        <p:spPr>
          <a:xfrm>
            <a:off x="1232943" y="-99588"/>
            <a:ext cx="9638664"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smtClean="0">
                <a:solidFill>
                  <a:srgbClr val="C00000"/>
                </a:solidFill>
                <a:effectLst>
                  <a:outerShdw blurRad="38100" dist="38100" dir="2700000" algn="tl">
                    <a:srgbClr val="000000">
                      <a:alpha val="43137"/>
                    </a:srgbClr>
                  </a:outerShdw>
                </a:effectLst>
                <a:latin typeface="Calibri"/>
              </a:rPr>
              <a:t>Operations Purchasing Workflow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endParaRPr>
          </a:p>
        </p:txBody>
      </p:sp>
      <p:pic>
        <p:nvPicPr>
          <p:cNvPr id="2" name="Picture 1">
            <a:extLst>
              <a:ext uri="{FF2B5EF4-FFF2-40B4-BE49-F238E27FC236}">
                <a16:creationId xmlns:a16="http://schemas.microsoft.com/office/drawing/2014/main" id="{5FC842DC-1A1F-B7B1-2BEB-A26B37C80235}"/>
              </a:ext>
            </a:extLst>
          </p:cNvPr>
          <p:cNvPicPr>
            <a:picLocks noChangeAspect="1"/>
          </p:cNvPicPr>
          <p:nvPr/>
        </p:nvPicPr>
        <p:blipFill rotWithShape="1">
          <a:blip r:embed="rId4"/>
          <a:srcRect l="72906" t="86860"/>
          <a:stretch/>
        </p:blipFill>
        <p:spPr>
          <a:xfrm>
            <a:off x="9714368" y="5963162"/>
            <a:ext cx="2477632" cy="894838"/>
          </a:xfrm>
          <a:prstGeom prst="rect">
            <a:avLst/>
          </a:prstGeom>
        </p:spPr>
      </p:pic>
      <p:sp>
        <p:nvSpPr>
          <p:cNvPr id="3" name="TextBox 2"/>
          <p:cNvSpPr txBox="1"/>
          <p:nvPr/>
        </p:nvSpPr>
        <p:spPr>
          <a:xfrm>
            <a:off x="5736657" y="1808742"/>
            <a:ext cx="875899" cy="369332"/>
          </a:xfrm>
          <a:prstGeom prst="rect">
            <a:avLst/>
          </a:prstGeom>
          <a:noFill/>
        </p:spPr>
        <p:txBody>
          <a:bodyPr wrap="square" rtlCol="0">
            <a:spAutoFit/>
          </a:bodyPr>
          <a:lstStyle/>
          <a:p>
            <a:r>
              <a:rPr lang="en-US" dirty="0" smtClean="0"/>
              <a:t>***</a:t>
            </a:r>
            <a:endParaRPr lang="en-US" dirty="0"/>
          </a:p>
        </p:txBody>
      </p:sp>
      <p:sp>
        <p:nvSpPr>
          <p:cNvPr id="6" name="TextBox 5"/>
          <p:cNvSpPr txBox="1"/>
          <p:nvPr/>
        </p:nvSpPr>
        <p:spPr>
          <a:xfrm>
            <a:off x="10635930" y="4362724"/>
            <a:ext cx="1556070" cy="1600438"/>
          </a:xfrm>
          <a:prstGeom prst="rect">
            <a:avLst/>
          </a:prstGeom>
          <a:noFill/>
        </p:spPr>
        <p:txBody>
          <a:bodyPr wrap="square" rtlCol="0">
            <a:spAutoFit/>
          </a:bodyPr>
          <a:lstStyle/>
          <a:p>
            <a:r>
              <a:rPr lang="en-US" sz="1400" dirty="0" smtClean="0"/>
              <a:t>***</a:t>
            </a:r>
            <a:r>
              <a:rPr lang="en-US" sz="1400" i="1" dirty="0" smtClean="0"/>
              <a:t>Some transactions require additional steps after requisition is approved before a PO can be issued. </a:t>
            </a:r>
            <a:endParaRPr lang="en-US" sz="1400" i="1" dirty="0"/>
          </a:p>
        </p:txBody>
      </p:sp>
    </p:spTree>
    <p:extLst>
      <p:ext uri="{BB962C8B-B14F-4D97-AF65-F5344CB8AC3E}">
        <p14:creationId xmlns:p14="http://schemas.microsoft.com/office/powerpoint/2010/main" val="1930574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7398B9-8844-774F-FB61-2BA4B945D241}"/>
              </a:ext>
            </a:extLst>
          </p:cNvPr>
          <p:cNvPicPr>
            <a:picLocks noChangeAspect="1"/>
          </p:cNvPicPr>
          <p:nvPr/>
        </p:nvPicPr>
        <p:blipFill rotWithShape="1">
          <a:blip r:embed="rId3"/>
          <a:srcRect t="87455"/>
          <a:stretch/>
        </p:blipFill>
        <p:spPr>
          <a:xfrm>
            <a:off x="2598976" y="5866759"/>
            <a:ext cx="9144793" cy="854296"/>
          </a:xfrm>
          <a:prstGeom prst="rect">
            <a:avLst/>
          </a:prstGeom>
        </p:spPr>
      </p:pic>
      <p:pic>
        <p:nvPicPr>
          <p:cNvPr id="7" name="Picture 6"/>
          <p:cNvPicPr>
            <a:picLocks noChangeAspect="1"/>
          </p:cNvPicPr>
          <p:nvPr/>
        </p:nvPicPr>
        <p:blipFill>
          <a:blip r:embed="rId4"/>
          <a:stretch>
            <a:fillRect/>
          </a:stretch>
        </p:blipFill>
        <p:spPr>
          <a:xfrm>
            <a:off x="237134" y="848598"/>
            <a:ext cx="8993644" cy="5872457"/>
          </a:xfrm>
          <a:prstGeom prst="rect">
            <a:avLst/>
          </a:prstGeom>
          <a:blipFill dpi="0" rotWithShape="1">
            <a:blip r:embed="rId5">
              <a:alphaModFix amt="75000"/>
            </a:blip>
            <a:srcRect/>
            <a:tile tx="0" ty="0" sx="100000" sy="100000" flip="none" algn="tl"/>
          </a:blipFill>
        </p:spPr>
      </p:pic>
      <p:pic>
        <p:nvPicPr>
          <p:cNvPr id="4" name="Picture 4" descr="Image preview"/>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11662"/>
          <a:stretch/>
        </p:blipFill>
        <p:spPr bwMode="auto">
          <a:xfrm>
            <a:off x="7197401" y="1483891"/>
            <a:ext cx="4859845" cy="399814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0CC64E5-6B5D-DC39-87E3-88F91BD1A263}"/>
              </a:ext>
            </a:extLst>
          </p:cNvPr>
          <p:cNvSpPr/>
          <p:nvPr/>
        </p:nvSpPr>
        <p:spPr>
          <a:xfrm>
            <a:off x="577515" y="79157"/>
            <a:ext cx="10895339"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solidFill>
                  <a:srgbClr val="C00000"/>
                </a:solidFill>
                <a:effectLst>
                  <a:outerShdw blurRad="38100" dist="38100" dir="2700000" algn="tl">
                    <a:srgbClr val="000000">
                      <a:alpha val="43137"/>
                    </a:srgbClr>
                  </a:outerShdw>
                </a:effectLst>
                <a:latin typeface="Calibri"/>
              </a:rPr>
              <a:t>Errors and Omissions = Workflow Stoppage</a:t>
            </a:r>
            <a:endParaRPr kumimoji="0" lang="en-US" sz="4400" b="1" i="0"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ndParaRPr>
          </a:p>
        </p:txBody>
      </p:sp>
      <p:sp>
        <p:nvSpPr>
          <p:cNvPr id="8" name="Rectangle 7"/>
          <p:cNvSpPr/>
          <p:nvPr/>
        </p:nvSpPr>
        <p:spPr>
          <a:xfrm>
            <a:off x="3721807" y="2004530"/>
            <a:ext cx="1587010" cy="3154710"/>
          </a:xfrm>
          <a:prstGeom prst="rect">
            <a:avLst/>
          </a:prstGeom>
          <a:noFill/>
        </p:spPr>
        <p:txBody>
          <a:bodyPr wrap="square" lIns="91440" tIns="45720" rIns="91440" bIns="45720">
            <a:spAutoFit/>
          </a:bodyPr>
          <a:lstStyle/>
          <a:p>
            <a:pPr algn="ctr"/>
            <a:r>
              <a:rPr lang="en-US" sz="19900" dirty="0">
                <a:ln w="0"/>
                <a:solidFill>
                  <a:srgbClr val="FFFF00"/>
                </a:solidFill>
                <a:effectLst>
                  <a:outerShdw blurRad="38100" dist="19050" dir="2700000" algn="tl" rotWithShape="0">
                    <a:schemeClr val="dk1">
                      <a:alpha val="40000"/>
                    </a:schemeClr>
                  </a:outerShdw>
                </a:effectLst>
                <a:latin typeface="Berlin Sans FB Demi" panose="020E0802020502020306" pitchFamily="34" charset="0"/>
              </a:rPr>
              <a:t>X</a:t>
            </a:r>
            <a:endParaRPr lang="en-US" sz="19900" b="0" cap="none" spc="0" dirty="0">
              <a:ln w="0"/>
              <a:solidFill>
                <a:srgbClr val="FFFF00"/>
              </a:solidFill>
              <a:effectLst>
                <a:outerShdw blurRad="38100" dist="19050" dir="2700000" algn="tl" rotWithShape="0">
                  <a:schemeClr val="dk1">
                    <a:alpha val="40000"/>
                  </a:schemeClr>
                </a:outerShdw>
              </a:effectLst>
              <a:latin typeface="Berlin Sans FB Demi" panose="020E0802020502020306" pitchFamily="34" charset="0"/>
            </a:endParaRPr>
          </a:p>
        </p:txBody>
      </p:sp>
      <p:sp>
        <p:nvSpPr>
          <p:cNvPr id="2" name="TextBox 1"/>
          <p:cNvSpPr txBox="1"/>
          <p:nvPr/>
        </p:nvSpPr>
        <p:spPr>
          <a:xfrm>
            <a:off x="7658501" y="1233318"/>
            <a:ext cx="4639377" cy="523220"/>
          </a:xfrm>
          <a:prstGeom prst="rect">
            <a:avLst/>
          </a:prstGeom>
          <a:noFill/>
        </p:spPr>
        <p:txBody>
          <a:bodyPr wrap="square" rtlCol="0">
            <a:spAutoFit/>
          </a:bodyPr>
          <a:lstStyle/>
          <a:p>
            <a:r>
              <a:rPr lang="en-US" sz="2800" dirty="0" smtClean="0"/>
              <a:t>I’m sorry. I would help but… </a:t>
            </a:r>
            <a:endParaRPr lang="en-US" sz="2800" dirty="0"/>
          </a:p>
        </p:txBody>
      </p:sp>
    </p:spTree>
    <p:extLst>
      <p:ext uri="{BB962C8B-B14F-4D97-AF65-F5344CB8AC3E}">
        <p14:creationId xmlns:p14="http://schemas.microsoft.com/office/powerpoint/2010/main" val="2825351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A62DB8-73F9-397F-FC9A-61CF8F4B7E84}"/>
              </a:ext>
            </a:extLst>
          </p:cNvPr>
          <p:cNvPicPr>
            <a:picLocks noChangeAspect="1"/>
          </p:cNvPicPr>
          <p:nvPr/>
        </p:nvPicPr>
        <p:blipFill rotWithShape="1">
          <a:blip r:embed="rId3"/>
          <a:srcRect t="87391"/>
          <a:stretch/>
        </p:blipFill>
        <p:spPr>
          <a:xfrm>
            <a:off x="3047207" y="6017837"/>
            <a:ext cx="9144793" cy="858624"/>
          </a:xfrm>
          <a:prstGeom prst="rect">
            <a:avLst/>
          </a:prstGeom>
        </p:spPr>
      </p:pic>
      <p:sp>
        <p:nvSpPr>
          <p:cNvPr id="7" name="Title 6">
            <a:extLst>
              <a:ext uri="{FF2B5EF4-FFF2-40B4-BE49-F238E27FC236}">
                <a16:creationId xmlns:a16="http://schemas.microsoft.com/office/drawing/2014/main" id="{45625BB3-0846-E605-49BA-C35B4DA0373E}"/>
              </a:ext>
            </a:extLst>
          </p:cNvPr>
          <p:cNvSpPr>
            <a:spLocks noGrp="1"/>
          </p:cNvSpPr>
          <p:nvPr>
            <p:ph type="title"/>
          </p:nvPr>
        </p:nvSpPr>
        <p:spPr>
          <a:xfrm>
            <a:off x="1838677" y="12802"/>
            <a:ext cx="7762593" cy="878885"/>
          </a:xfrm>
        </p:spPr>
        <p:txBody>
          <a:bodyPr>
            <a:normAutofit/>
          </a:bodyPr>
          <a:lstStyle/>
          <a:p>
            <a:r>
              <a:rPr lang="en-US" sz="4800" b="1" u="sng" dirty="0" smtClean="0">
                <a:solidFill>
                  <a:srgbClr val="C00000"/>
                </a:solidFill>
                <a:latin typeface="+mn-lt"/>
              </a:rPr>
              <a:t>Non-Competitive Exceptions</a:t>
            </a:r>
            <a:endParaRPr lang="en-US" sz="4800" b="1" u="sng" dirty="0">
              <a:solidFill>
                <a:srgbClr val="C00000"/>
              </a:solidFill>
              <a:latin typeface="+mn-lt"/>
            </a:endParaRPr>
          </a:p>
        </p:txBody>
      </p:sp>
      <p:graphicFrame>
        <p:nvGraphicFramePr>
          <p:cNvPr id="21" name="Content Placeholder 7">
            <a:extLst>
              <a:ext uri="{FF2B5EF4-FFF2-40B4-BE49-F238E27FC236}">
                <a16:creationId xmlns:a16="http://schemas.microsoft.com/office/drawing/2014/main" id="{70BFE637-D60F-F6D4-0D62-ED7E6A29B27E}"/>
              </a:ext>
            </a:extLst>
          </p:cNvPr>
          <p:cNvGraphicFramePr>
            <a:graphicFrameLocks noGrp="1"/>
          </p:cNvGraphicFramePr>
          <p:nvPr>
            <p:ph sz="half" idx="1"/>
            <p:extLst>
              <p:ext uri="{D42A27DB-BD31-4B8C-83A1-F6EECF244321}">
                <p14:modId xmlns:p14="http://schemas.microsoft.com/office/powerpoint/2010/main" val="19287936"/>
              </p:ext>
            </p:extLst>
          </p:nvPr>
        </p:nvGraphicFramePr>
        <p:xfrm>
          <a:off x="853758" y="1283577"/>
          <a:ext cx="9320146" cy="4734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8">
            <a:extLst>
              <a:ext uri="{FF2B5EF4-FFF2-40B4-BE49-F238E27FC236}">
                <a16:creationId xmlns:a16="http://schemas.microsoft.com/office/drawing/2014/main" id="{E056B0A6-7798-7033-278F-635E29685E57}"/>
              </a:ext>
            </a:extLst>
          </p:cNvPr>
          <p:cNvSpPr>
            <a:spLocks noGrp="1"/>
          </p:cNvSpPr>
          <p:nvPr>
            <p:ph sz="half" idx="2"/>
          </p:nvPr>
        </p:nvSpPr>
        <p:spPr>
          <a:xfrm>
            <a:off x="10407732" y="1825625"/>
            <a:ext cx="946068" cy="4351338"/>
          </a:xfrm>
        </p:spPr>
        <p:txBody>
          <a:bodyPr vert="horz" lIns="91440" tIns="45720" rIns="91440" bIns="45720" rtlCol="0" anchor="t">
            <a:normAutofit/>
          </a:bodyPr>
          <a:lstStyle/>
          <a:p>
            <a:pPr marL="0" indent="0">
              <a:buNone/>
            </a:pPr>
            <a:endParaRPr lang="en-US" dirty="0">
              <a:cs typeface="Calibri" panose="020F0502020204030204"/>
            </a:endParaRPr>
          </a:p>
          <a:p>
            <a:endParaRPr lang="en-US" dirty="0">
              <a:cs typeface="Calibri" panose="020F0502020204030204"/>
            </a:endParaRPr>
          </a:p>
          <a:p>
            <a:endParaRPr lang="en-US" dirty="0"/>
          </a:p>
          <a:p>
            <a:endParaRPr lang="en-US" dirty="0"/>
          </a:p>
        </p:txBody>
      </p:sp>
      <p:sp>
        <p:nvSpPr>
          <p:cNvPr id="3" name="TextBox 2"/>
          <p:cNvSpPr txBox="1"/>
          <p:nvPr/>
        </p:nvSpPr>
        <p:spPr>
          <a:xfrm>
            <a:off x="1393346" y="737798"/>
            <a:ext cx="9711128" cy="307777"/>
          </a:xfrm>
          <a:prstGeom prst="rect">
            <a:avLst/>
          </a:prstGeom>
          <a:noFill/>
        </p:spPr>
        <p:txBody>
          <a:bodyPr wrap="square" rtlCol="0">
            <a:spAutoFit/>
          </a:bodyPr>
          <a:lstStyle/>
          <a:p>
            <a:r>
              <a:rPr lang="en-US" sz="1400" dirty="0" smtClean="0"/>
              <a:t>*Indicates written justification is required to process the requisition. Check for instructions at purchasing.Louisiana.edu.</a:t>
            </a:r>
            <a:endParaRPr lang="en-US" sz="1400" dirty="0"/>
          </a:p>
        </p:txBody>
      </p:sp>
    </p:spTree>
    <p:extLst>
      <p:ext uri="{BB962C8B-B14F-4D97-AF65-F5344CB8AC3E}">
        <p14:creationId xmlns:p14="http://schemas.microsoft.com/office/powerpoint/2010/main" val="1176893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7398B9-8844-774F-FB61-2BA4B945D241}"/>
              </a:ext>
            </a:extLst>
          </p:cNvPr>
          <p:cNvPicPr>
            <a:picLocks noChangeAspect="1"/>
          </p:cNvPicPr>
          <p:nvPr/>
        </p:nvPicPr>
        <p:blipFill rotWithShape="1">
          <a:blip r:embed="rId3"/>
          <a:srcRect t="87056"/>
          <a:stretch/>
        </p:blipFill>
        <p:spPr>
          <a:xfrm>
            <a:off x="1523603" y="5914803"/>
            <a:ext cx="9144793" cy="881457"/>
          </a:xfrm>
          <a:prstGeom prst="rect">
            <a:avLst/>
          </a:prstGeom>
        </p:spPr>
      </p:pic>
      <p:sp>
        <p:nvSpPr>
          <p:cNvPr id="4" name="Rectangle 3"/>
          <p:cNvSpPr/>
          <p:nvPr/>
        </p:nvSpPr>
        <p:spPr>
          <a:xfrm>
            <a:off x="1911382" y="1174076"/>
            <a:ext cx="7557022" cy="2185214"/>
          </a:xfrm>
          <a:prstGeom prst="rect">
            <a:avLst/>
          </a:prstGeom>
        </p:spPr>
        <p:txBody>
          <a:bodyPr wrap="square">
            <a:spAutoFit/>
          </a:bodyPr>
          <a:lstStyle/>
          <a:p>
            <a:pPr algn="ctr" fontAlgn="base"/>
            <a:r>
              <a:rPr lang="en-US" sz="2800" b="1"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UNIVERSITY OF LOUISIANA AT LAFAYETTE</a:t>
            </a:r>
          </a:p>
          <a:p>
            <a:pPr algn="ctr" fontAlgn="base"/>
            <a:r>
              <a:rPr lang="en-US" sz="2800" i="1" u="sng"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MISSION</a:t>
            </a:r>
            <a:endParaRPr lang="en-US" sz="2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i="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University of Louisiana at Lafayette offers an exceptional education informed by diverse worldviews grounded in tradition, heritage, and culture. We develop leaders and innovators who advance knowledge, cultivate aesthetic sensibility, and improve the human condition.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txBox="1">
            <a:spLocks noGrp="1"/>
          </p:cNvSpPr>
          <p:nvPr>
            <p:ph type="title"/>
          </p:nvPr>
        </p:nvSpPr>
        <p:spPr>
          <a:prstGeom prst="rect">
            <a:avLst/>
          </a:prstGeom>
          <a:noFill/>
        </p:spPr>
        <p:txBody>
          <a:bodyPr wrap="square" rtlCol="0">
            <a:spAutoFit/>
          </a:bodyPr>
          <a:lstStyle/>
          <a:p>
            <a:pPr algn="ctr"/>
            <a:r>
              <a:rPr lang="en-US" sz="3600" i="1" dirty="0" smtClean="0">
                <a:solidFill>
                  <a:srgbClr val="C00000"/>
                </a:solidFill>
                <a:effectLst>
                  <a:outerShdw blurRad="38100" dist="38100" dir="2700000" algn="tl">
                    <a:srgbClr val="000000">
                      <a:alpha val="43137"/>
                    </a:srgbClr>
                  </a:outerShdw>
                </a:effectLst>
              </a:rPr>
              <a:t>Why</a:t>
            </a:r>
            <a:r>
              <a:rPr lang="en-US" sz="3600" b="1" dirty="0" smtClean="0"/>
              <a:t> </a:t>
            </a:r>
            <a:r>
              <a:rPr lang="en-US" sz="3600" b="1" dirty="0"/>
              <a:t>is knowing ‘how to purchase’ important?</a:t>
            </a:r>
          </a:p>
        </p:txBody>
      </p:sp>
      <p:pic>
        <p:nvPicPr>
          <p:cNvPr id="1026" name="Picture 2" descr="Doing the right thing vs doing it right"/>
          <p:cNvPicPr>
            <a:picLocks noChangeAspect="1" noChangeArrowheads="1"/>
          </p:cNvPicPr>
          <p:nvPr/>
        </p:nvPicPr>
        <p:blipFill rotWithShape="1">
          <a:blip r:embed="rId4">
            <a:extLst>
              <a:ext uri="{28A0092B-C50C-407E-A947-70E740481C1C}">
                <a14:useLocalDpi xmlns:a14="http://schemas.microsoft.com/office/drawing/2010/main" val="0"/>
              </a:ext>
            </a:extLst>
          </a:blip>
          <a:srcRect l="15254" t="15854" r="14311" b="5692"/>
          <a:stretch/>
        </p:blipFill>
        <p:spPr bwMode="auto">
          <a:xfrm>
            <a:off x="3849914" y="3532422"/>
            <a:ext cx="4074060" cy="238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70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C2500-A805-A010-8123-C1595B4F8D97}"/>
              </a:ext>
            </a:extLst>
          </p:cNvPr>
          <p:cNvPicPr>
            <a:picLocks noChangeAspect="1"/>
          </p:cNvPicPr>
          <p:nvPr/>
        </p:nvPicPr>
        <p:blipFill>
          <a:blip r:embed="rId3"/>
          <a:stretch>
            <a:fillRect/>
          </a:stretch>
        </p:blipFill>
        <p:spPr>
          <a:xfrm>
            <a:off x="1523603" y="24089"/>
            <a:ext cx="9144793" cy="6809822"/>
          </a:xfrm>
          <a:prstGeom prst="rect">
            <a:avLst/>
          </a:prstGeom>
        </p:spPr>
      </p:pic>
      <p:pic>
        <p:nvPicPr>
          <p:cNvPr id="6" name="Picture 5" descr="A yellow cartoon face with mustache and a mustache&#10;&#10;Description automatically generated">
            <a:extLst>
              <a:ext uri="{FF2B5EF4-FFF2-40B4-BE49-F238E27FC236}">
                <a16:creationId xmlns:a16="http://schemas.microsoft.com/office/drawing/2014/main" id="{C53E9D77-E46E-AB88-CE6D-D489D490FD0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321987" y="0"/>
            <a:ext cx="3055784" cy="3055784"/>
          </a:xfrm>
          <a:prstGeom prst="rect">
            <a:avLst/>
          </a:prstGeom>
        </p:spPr>
      </p:pic>
      <p:sp>
        <p:nvSpPr>
          <p:cNvPr id="7" name="TextBox 6">
            <a:extLst>
              <a:ext uri="{FF2B5EF4-FFF2-40B4-BE49-F238E27FC236}">
                <a16:creationId xmlns:a16="http://schemas.microsoft.com/office/drawing/2014/main" id="{B6306552-C242-A4EC-5852-88A3CA2A0FCB}"/>
              </a:ext>
            </a:extLst>
          </p:cNvPr>
          <p:cNvSpPr txBox="1"/>
          <p:nvPr/>
        </p:nvSpPr>
        <p:spPr>
          <a:xfrm>
            <a:off x="2920234" y="2190248"/>
            <a:ext cx="6351529" cy="5509200"/>
          </a:xfrm>
          <a:prstGeom prst="rect">
            <a:avLst/>
          </a:prstGeom>
          <a:noFill/>
        </p:spPr>
        <p:txBody>
          <a:bodyPr wrap="square" rtlCol="0">
            <a:spAutoFit/>
          </a:bodyPr>
          <a:lstStyle/>
          <a:p>
            <a:pPr algn="ctr"/>
            <a:r>
              <a:rPr kumimoji="0" lang="en-US" sz="8800" b="1" i="0" u="none" strike="noStrike" kern="1200" cap="none" spc="0" normalizeH="0" baseline="0" noProof="0" dirty="0">
                <a:ln>
                  <a:noFill/>
                </a:ln>
                <a:solidFill>
                  <a:srgbClr val="C00000"/>
                </a:solidFill>
                <a:effectLst/>
                <a:uLnTx/>
                <a:uFillTx/>
                <a:ea typeface="+mn-ea"/>
                <a:cs typeface="+mn-cs"/>
              </a:rPr>
              <a:t>Questions? Questions?</a:t>
            </a:r>
          </a:p>
          <a:p>
            <a:pPr algn="ctr"/>
            <a:r>
              <a:rPr kumimoji="0" lang="en-US" sz="8800" b="1" i="0" u="none" strike="noStrike" kern="1200" cap="none" spc="0" normalizeH="0" baseline="0" noProof="0" dirty="0">
                <a:ln>
                  <a:noFill/>
                </a:ln>
                <a:solidFill>
                  <a:srgbClr val="C00000"/>
                </a:solidFill>
                <a:effectLst/>
                <a:uLnTx/>
                <a:uFillTx/>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1" i="0" u="none" strike="noStrike" kern="1200" cap="none" spc="0" normalizeH="0" baseline="0" noProof="0" dirty="0">
              <a:ln>
                <a:noFill/>
              </a:ln>
              <a:solidFill>
                <a:srgbClr val="C00000"/>
              </a:solidFill>
              <a:effectLst/>
              <a:uLnTx/>
              <a:uFillTx/>
              <a:ea typeface="+mn-ea"/>
              <a:cs typeface="+mn-cs"/>
            </a:endParaRPr>
          </a:p>
        </p:txBody>
      </p:sp>
    </p:spTree>
    <p:extLst>
      <p:ext uri="{BB962C8B-B14F-4D97-AF65-F5344CB8AC3E}">
        <p14:creationId xmlns:p14="http://schemas.microsoft.com/office/powerpoint/2010/main" val="599961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3" name="Rectangle 312">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University of Louisiana at Lafayette – Colleges of Distinction">
            <a:extLst>
              <a:ext uri="{FF2B5EF4-FFF2-40B4-BE49-F238E27FC236}">
                <a16:creationId xmlns:a16="http://schemas.microsoft.com/office/drawing/2014/main" id="{8F9B1CE1-2371-834A-E984-9DD0A43214B7}"/>
              </a:ext>
            </a:extLst>
          </p:cNvPr>
          <p:cNvPicPr>
            <a:picLocks noChangeAspect="1"/>
          </p:cNvPicPr>
          <p:nvPr/>
        </p:nvPicPr>
        <p:blipFill rotWithShape="1">
          <a:blip r:embed="rId3">
            <a:alphaModFix amt="50000"/>
          </a:blip>
          <a:srcRect t="4576" b="11154"/>
          <a:stretch/>
        </p:blipFill>
        <p:spPr>
          <a:xfrm>
            <a:off x="20" y="1"/>
            <a:ext cx="12191980" cy="6857999"/>
          </a:xfrm>
          <a:prstGeom prst="rect">
            <a:avLst/>
          </a:prstGeom>
        </p:spPr>
      </p:pic>
      <p:sp>
        <p:nvSpPr>
          <p:cNvPr id="2" name="Title 1">
            <a:extLst>
              <a:ext uri="{FF2B5EF4-FFF2-40B4-BE49-F238E27FC236}">
                <a16:creationId xmlns:a16="http://schemas.microsoft.com/office/drawing/2014/main" id="{674EF621-C8D3-0188-0B7D-A3AACD181033}"/>
              </a:ext>
            </a:extLst>
          </p:cNvPr>
          <p:cNvSpPr>
            <a:spLocks noGrp="1"/>
          </p:cNvSpPr>
          <p:nvPr>
            <p:ph type="ctrTitle"/>
          </p:nvPr>
        </p:nvSpPr>
        <p:spPr>
          <a:xfrm>
            <a:off x="1524000" y="1122362"/>
            <a:ext cx="9144000" cy="2900518"/>
          </a:xfrm>
        </p:spPr>
        <p:txBody>
          <a:bodyPr>
            <a:normAutofit/>
          </a:bodyPr>
          <a:lstStyle/>
          <a:p>
            <a:r>
              <a:rPr lang="en-US" b="1">
                <a:solidFill>
                  <a:srgbClr val="FFFFFF"/>
                </a:solidFill>
                <a:latin typeface="Georgia Pro"/>
                <a:ea typeface="Cambria"/>
                <a:cs typeface="Calibri"/>
              </a:rPr>
              <a:t>PURCHASE REQUISITIONS</a:t>
            </a:r>
          </a:p>
        </p:txBody>
      </p:sp>
      <p:sp>
        <p:nvSpPr>
          <p:cNvPr id="9" name="Subtitle 8">
            <a:extLst>
              <a:ext uri="{FF2B5EF4-FFF2-40B4-BE49-F238E27FC236}">
                <a16:creationId xmlns:a16="http://schemas.microsoft.com/office/drawing/2014/main" id="{1B84CADE-EBB0-8593-9BA7-E5502BA14B93}"/>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By : Lorita Raymond</a:t>
            </a:r>
          </a:p>
        </p:txBody>
      </p:sp>
    </p:spTree>
    <p:extLst>
      <p:ext uri="{BB962C8B-B14F-4D97-AF65-F5344CB8AC3E}">
        <p14:creationId xmlns:p14="http://schemas.microsoft.com/office/powerpoint/2010/main" val="21589129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700"/>
                                        <p:tgtEl>
                                          <p:spTgt spid="9">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625BB3-0846-E605-49BA-C35B4DA0373E}"/>
              </a:ext>
            </a:extLst>
          </p:cNvPr>
          <p:cNvSpPr>
            <a:spLocks noGrp="1"/>
          </p:cNvSpPr>
          <p:nvPr>
            <p:ph type="title"/>
          </p:nvPr>
        </p:nvSpPr>
        <p:spPr/>
        <p:txBody>
          <a:bodyPr/>
          <a:lstStyle/>
          <a:p>
            <a:r>
              <a:rPr lang="en-US" b="1" dirty="0"/>
              <a:t>DO’S</a:t>
            </a:r>
          </a:p>
        </p:txBody>
      </p:sp>
      <p:graphicFrame>
        <p:nvGraphicFramePr>
          <p:cNvPr id="21" name="Content Placeholder 7">
            <a:extLst>
              <a:ext uri="{FF2B5EF4-FFF2-40B4-BE49-F238E27FC236}">
                <a16:creationId xmlns:a16="http://schemas.microsoft.com/office/drawing/2014/main" id="{70BFE637-D60F-F6D4-0D62-ED7E6A29B27E}"/>
              </a:ext>
            </a:extLst>
          </p:cNvPr>
          <p:cNvGraphicFramePr>
            <a:graphicFrameLocks noGrp="1"/>
          </p:cNvGraphicFramePr>
          <p:nvPr>
            <p:ph sz="half" idx="1"/>
            <p:extLst/>
          </p:nvPr>
        </p:nvGraphicFramePr>
        <p:xfrm>
          <a:off x="838200" y="1340716"/>
          <a:ext cx="10198924" cy="4836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E056B0A6-7798-7033-278F-635E29685E57}"/>
              </a:ext>
            </a:extLst>
          </p:cNvPr>
          <p:cNvSpPr>
            <a:spLocks noGrp="1"/>
          </p:cNvSpPr>
          <p:nvPr>
            <p:ph sz="half" idx="2"/>
          </p:nvPr>
        </p:nvSpPr>
        <p:spPr>
          <a:xfrm>
            <a:off x="10407732" y="1825625"/>
            <a:ext cx="946068" cy="4351338"/>
          </a:xfrm>
        </p:spPr>
        <p:txBody>
          <a:bodyPr vert="horz" lIns="91440" tIns="45720" rIns="91440" bIns="45720" rtlCol="0" anchor="t">
            <a:normAutofit/>
          </a:bodyPr>
          <a:lstStyle/>
          <a:p>
            <a:pPr marL="0" indent="0">
              <a:buNone/>
            </a:pPr>
            <a:endParaRPr lang="en-US" dirty="0">
              <a:cs typeface="Calibri" panose="020F0502020204030204"/>
            </a:endParaRPr>
          </a:p>
          <a:p>
            <a:endParaRPr lang="en-US" dirty="0">
              <a:cs typeface="Calibri" panose="020F0502020204030204"/>
            </a:endParaRPr>
          </a:p>
          <a:p>
            <a:endParaRPr lang="en-US" dirty="0"/>
          </a:p>
          <a:p>
            <a:endParaRPr lang="en-US" dirty="0"/>
          </a:p>
        </p:txBody>
      </p:sp>
      <p:pic>
        <p:nvPicPr>
          <p:cNvPr id="11" name="Picture 10" descr="A cartoon emoji with a thumbs up">
            <a:extLst>
              <a:ext uri="{FF2B5EF4-FFF2-40B4-BE49-F238E27FC236}">
                <a16:creationId xmlns:a16="http://schemas.microsoft.com/office/drawing/2014/main" id="{A0334B5B-1B89-64F1-4E82-BCDDC97BA9D2}"/>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9841668" y="47904"/>
            <a:ext cx="2350332" cy="1642784"/>
          </a:xfrm>
          <a:prstGeom prst="rect">
            <a:avLst/>
          </a:prstGeom>
        </p:spPr>
      </p:pic>
    </p:spTree>
    <p:extLst>
      <p:ext uri="{BB962C8B-B14F-4D97-AF65-F5344CB8AC3E}">
        <p14:creationId xmlns:p14="http://schemas.microsoft.com/office/powerpoint/2010/main" val="3250781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5B9BA8-1D69-4796-85F5-B6D0BD52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627175" y="101428"/>
            <a:ext cx="2370453" cy="1422271"/>
            <a:chOff x="2610486" y="47670"/>
            <a:chExt cx="2370453" cy="1422271"/>
          </a:xfrm>
          <a:scene3d>
            <a:camera prst="orthographicFront">
              <a:rot lat="0" lon="0" rev="0"/>
            </a:camera>
            <a:lightRig rig="contrasting" dir="t">
              <a:rot lat="0" lon="0" rev="1200000"/>
            </a:lightRig>
          </a:scene3d>
        </p:grpSpPr>
        <p:sp>
          <p:nvSpPr>
            <p:cNvPr id="6" name="Rectangle 5"/>
            <p:cNvSpPr/>
            <p:nvPr/>
          </p:nvSpPr>
          <p:spPr>
            <a:xfrm>
              <a:off x="2610486" y="47670"/>
              <a:ext cx="2370453" cy="142227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TextBox 6"/>
            <p:cNvSpPr txBox="1"/>
            <p:nvPr/>
          </p:nvSpPr>
          <p:spPr>
            <a:xfrm>
              <a:off x="2610486" y="47670"/>
              <a:ext cx="2370453" cy="14222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Light" panose="020F0302020204030204"/>
                  <a:ea typeface="+mn-ea"/>
                  <a:cs typeface="+mn-cs"/>
                </a:rPr>
                <a:t>Provide Item </a:t>
              </a:r>
              <a:r>
                <a:rPr kumimoji="0" lang="en-US" sz="15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Codes (Commodity Codes)</a:t>
              </a: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9" name="Picture 8">
            <a:extLst>
              <a:ext uri="{FF2B5EF4-FFF2-40B4-BE49-F238E27FC236}">
                <a16:creationId xmlns:a16="http://schemas.microsoft.com/office/drawing/2014/main" id="{A9EFA9F1-05F4-3538-0189-AE2CDC65E45D}"/>
              </a:ext>
            </a:extLst>
          </p:cNvPr>
          <p:cNvPicPr>
            <a:picLocks noChangeAspect="1"/>
          </p:cNvPicPr>
          <p:nvPr/>
        </p:nvPicPr>
        <p:blipFill rotWithShape="1">
          <a:blip r:embed="rId3"/>
          <a:srcRect t="-1" r="3859" b="3090"/>
          <a:stretch/>
        </p:blipFill>
        <p:spPr>
          <a:xfrm>
            <a:off x="273857" y="1625127"/>
            <a:ext cx="7577674" cy="4898765"/>
          </a:xfrm>
          <a:prstGeom prst="rect">
            <a:avLst/>
          </a:prstGeom>
        </p:spPr>
      </p:pic>
      <p:pic>
        <p:nvPicPr>
          <p:cNvPr id="8" name="Content Placeholder 7">
            <a:extLst>
              <a:ext uri="{FF2B5EF4-FFF2-40B4-BE49-F238E27FC236}">
                <a16:creationId xmlns:a16="http://schemas.microsoft.com/office/drawing/2014/main" id="{7E658898-ED7A-AD7D-2515-4FA436BFC087}"/>
              </a:ext>
            </a:extLst>
          </p:cNvPr>
          <p:cNvPicPr>
            <a:picLocks noChangeAspect="1"/>
          </p:cNvPicPr>
          <p:nvPr/>
        </p:nvPicPr>
        <p:blipFill rotWithShape="1">
          <a:blip r:embed="rId4">
            <a:extLst>
              <a:ext uri="{28A0092B-C50C-407E-A947-70E740481C1C}">
                <a14:useLocalDpi xmlns:a14="http://schemas.microsoft.com/office/drawing/2010/main" val="0"/>
              </a:ext>
            </a:extLst>
          </a:blip>
          <a:srcRect l="33116" t="30041" r="18797" b="19315"/>
          <a:stretch/>
        </p:blipFill>
        <p:spPr>
          <a:xfrm>
            <a:off x="5716649" y="101428"/>
            <a:ext cx="6126410" cy="3629346"/>
          </a:xfrm>
          <a:prstGeom prst="rect">
            <a:avLst/>
          </a:prstGeom>
        </p:spPr>
      </p:pic>
      <p:sp>
        <p:nvSpPr>
          <p:cNvPr id="10" name="Oval 9">
            <a:extLst>
              <a:ext uri="{FF2B5EF4-FFF2-40B4-BE49-F238E27FC236}">
                <a16:creationId xmlns:a16="http://schemas.microsoft.com/office/drawing/2014/main" id="{8AD9ACF3-1264-C7DA-432C-00DB4A6B1808}"/>
              </a:ext>
            </a:extLst>
          </p:cNvPr>
          <p:cNvSpPr/>
          <p:nvPr/>
        </p:nvSpPr>
        <p:spPr>
          <a:xfrm>
            <a:off x="273857" y="2310626"/>
            <a:ext cx="3407535" cy="838200"/>
          </a:xfrm>
          <a:prstGeom prst="ellipse">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8AD9ACF3-1264-C7DA-432C-00DB4A6B1808}"/>
              </a:ext>
            </a:extLst>
          </p:cNvPr>
          <p:cNvSpPr/>
          <p:nvPr/>
        </p:nvSpPr>
        <p:spPr>
          <a:xfrm>
            <a:off x="5822157" y="1891526"/>
            <a:ext cx="3407535" cy="838200"/>
          </a:xfrm>
          <a:prstGeom prst="ellipse">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8AD9ACF3-1264-C7DA-432C-00DB4A6B1808}"/>
              </a:ext>
            </a:extLst>
          </p:cNvPr>
          <p:cNvSpPr/>
          <p:nvPr/>
        </p:nvSpPr>
        <p:spPr>
          <a:xfrm>
            <a:off x="1094996" y="2417884"/>
            <a:ext cx="630125" cy="373388"/>
          </a:xfrm>
          <a:prstGeom prst="ellipse">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7747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5B9BA8-1D69-4796-85F5-B6D0BD52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screenshot of a computer&#10;&#10;Description automatically generated">
            <a:extLst>
              <a:ext uri="{FF2B5EF4-FFF2-40B4-BE49-F238E27FC236}">
                <a16:creationId xmlns:a16="http://schemas.microsoft.com/office/drawing/2014/main" id="{770B7B53-65B7-1C3E-EA5B-CB193CDD99C5}"/>
              </a:ext>
            </a:extLst>
          </p:cNvPr>
          <p:cNvPicPr>
            <a:picLocks noChangeAspect="1"/>
          </p:cNvPicPr>
          <p:nvPr/>
        </p:nvPicPr>
        <p:blipFill rotWithShape="1">
          <a:blip r:embed="rId3">
            <a:extLst>
              <a:ext uri="{28A0092B-C50C-407E-A947-70E740481C1C}">
                <a14:useLocalDpi xmlns:a14="http://schemas.microsoft.com/office/drawing/2010/main" val="0"/>
              </a:ext>
            </a:extLst>
          </a:blip>
          <a:srcRect l="34093" t="12815" r="19517" b="30415"/>
          <a:stretch/>
        </p:blipFill>
        <p:spPr>
          <a:xfrm>
            <a:off x="4877916" y="409709"/>
            <a:ext cx="7043337" cy="4835467"/>
          </a:xfrm>
          <a:prstGeom prst="rect">
            <a:avLst/>
          </a:prstGeom>
        </p:spPr>
      </p:pic>
      <p:sp>
        <p:nvSpPr>
          <p:cNvPr id="9" name="Oval 8">
            <a:extLst>
              <a:ext uri="{FF2B5EF4-FFF2-40B4-BE49-F238E27FC236}">
                <a16:creationId xmlns:a16="http://schemas.microsoft.com/office/drawing/2014/main" id="{1584A7EE-0442-B609-E7B8-45592065744A}"/>
              </a:ext>
            </a:extLst>
          </p:cNvPr>
          <p:cNvSpPr/>
          <p:nvPr/>
        </p:nvSpPr>
        <p:spPr>
          <a:xfrm>
            <a:off x="8546122" y="2358195"/>
            <a:ext cx="3067727" cy="663102"/>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A809D20-5ED4-ED99-8631-03A3AA29B003}"/>
              </a:ext>
            </a:extLst>
          </p:cNvPr>
          <p:cNvSpPr/>
          <p:nvPr/>
        </p:nvSpPr>
        <p:spPr>
          <a:xfrm>
            <a:off x="8468806" y="2984007"/>
            <a:ext cx="1916349" cy="61016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p:cNvGrpSpPr/>
          <p:nvPr/>
        </p:nvGrpSpPr>
        <p:grpSpPr>
          <a:xfrm>
            <a:off x="983224" y="659236"/>
            <a:ext cx="2370453" cy="1422271"/>
            <a:chOff x="2987" y="1706987"/>
            <a:chExt cx="2370453" cy="1422271"/>
          </a:xfrm>
          <a:scene3d>
            <a:camera prst="orthographicFront">
              <a:rot lat="0" lon="0" rev="0"/>
            </a:camera>
            <a:lightRig rig="contrasting" dir="t">
              <a:rot lat="0" lon="0" rev="1200000"/>
            </a:lightRig>
          </a:scene3d>
        </p:grpSpPr>
        <p:sp>
          <p:nvSpPr>
            <p:cNvPr id="16" name="Rectangle 15"/>
            <p:cNvSpPr/>
            <p:nvPr/>
          </p:nvSpPr>
          <p:spPr>
            <a:xfrm>
              <a:off x="2987" y="1706987"/>
              <a:ext cx="2370453" cy="142227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TextBox 16"/>
            <p:cNvSpPr txBox="1"/>
            <p:nvPr/>
          </p:nvSpPr>
          <p:spPr>
            <a:xfrm>
              <a:off x="2987" y="1706987"/>
              <a:ext cx="2370453" cy="14222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Provide </a:t>
              </a:r>
              <a:r>
                <a:rPr kumimoji="0" lang="en-US" sz="1500" b="1" i="0" u="none" strike="noStrike" kern="1200" cap="none" spc="0" normalizeH="0" baseline="0" noProof="0" dirty="0" smtClean="0">
                  <a:ln>
                    <a:noFill/>
                  </a:ln>
                  <a:solidFill>
                    <a:prstClr val="white"/>
                  </a:solidFill>
                  <a:effectLst/>
                  <a:uLnTx/>
                  <a:uFillTx/>
                  <a:latin typeface="Calibri" panose="020F0502020204030204"/>
                  <a:ea typeface="+mn-ea"/>
                  <a:cs typeface="+mn-cs"/>
                </a:rPr>
                <a:t>Ship To Location, Department,  </a:t>
              </a: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Attention to </a:t>
              </a:r>
              <a:r>
                <a:rPr kumimoji="0" lang="en-US" sz="1500" b="1" i="0" u="none" strike="noStrike" kern="1200" cap="none" spc="0" normalizeH="0" baseline="0" noProof="0" dirty="0" smtClean="0">
                  <a:ln>
                    <a:noFill/>
                  </a:ln>
                  <a:solidFill>
                    <a:prstClr val="white"/>
                  </a:solidFill>
                  <a:effectLst/>
                  <a:uLnTx/>
                  <a:uFillTx/>
                  <a:latin typeface="Calibri" panose="020F0502020204030204"/>
                  <a:ea typeface="+mn-ea"/>
                  <a:cs typeface="+mn-cs"/>
                </a:rPr>
                <a:t>Contact Person,  and Phone Number</a:t>
              </a: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8" name="Content Placeholder 17" descr="A black text on a white background&#10;&#10;Description automatically generated">
            <a:extLst>
              <a:ext uri="{FF2B5EF4-FFF2-40B4-BE49-F238E27FC236}">
                <a16:creationId xmlns:a16="http://schemas.microsoft.com/office/drawing/2014/main" id="{1A8A05E4-D975-1653-9034-6F9B4201FD93}"/>
              </a:ext>
            </a:extLst>
          </p:cNvPr>
          <p:cNvPicPr>
            <a:picLocks noGrp="1" noChangeAspect="1"/>
          </p:cNvPicPr>
          <p:nvPr>
            <p:ph idx="1"/>
          </p:nvPr>
        </p:nvPicPr>
        <p:blipFill>
          <a:blip r:embed="rId4">
            <a:alphaModFix/>
          </a:blip>
          <a:stretch>
            <a:fillRect/>
          </a:stretch>
        </p:blipFill>
        <p:spPr>
          <a:xfrm>
            <a:off x="111369" y="3602725"/>
            <a:ext cx="4495800" cy="857250"/>
          </a:xfrm>
          <a:prstGeom prst="rect">
            <a:avLst/>
          </a:prstGeom>
        </p:spPr>
      </p:pic>
    </p:spTree>
    <p:extLst>
      <p:ext uri="{BB962C8B-B14F-4D97-AF65-F5344CB8AC3E}">
        <p14:creationId xmlns:p14="http://schemas.microsoft.com/office/powerpoint/2010/main" val="38469856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style.rotation</p:attrName>
                                        </p:attrNameLst>
                                      </p:cBhvr>
                                      <p:tavLst>
                                        <p:tav tm="0">
                                          <p:val>
                                            <p:fltVal val="360"/>
                                          </p:val>
                                        </p:tav>
                                        <p:tav tm="100000">
                                          <p:val>
                                            <p:fltVal val="0"/>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8F923FF-DD0C-4FD3-A1B4-68DFA511C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114A821F-8663-46BA-8CC0-D4C44F639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24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C0D65839-F32B-E123-046A-D7859B978BAF}"/>
              </a:ext>
            </a:extLst>
          </p:cNvPr>
          <p:cNvPicPr>
            <a:picLocks noChangeAspect="1"/>
          </p:cNvPicPr>
          <p:nvPr/>
        </p:nvPicPr>
        <p:blipFill>
          <a:blip r:embed="rId3"/>
          <a:stretch>
            <a:fillRect/>
          </a:stretch>
        </p:blipFill>
        <p:spPr>
          <a:xfrm>
            <a:off x="3755882" y="485370"/>
            <a:ext cx="5172605" cy="3892385"/>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7C247F34-535B-FA76-36D8-A4AE600ED062}"/>
              </a:ext>
            </a:extLst>
          </p:cNvPr>
          <p:cNvPicPr>
            <a:picLocks noChangeAspect="1"/>
          </p:cNvPicPr>
          <p:nvPr/>
        </p:nvPicPr>
        <p:blipFill>
          <a:blip r:embed="rId4"/>
          <a:stretch>
            <a:fillRect/>
          </a:stretch>
        </p:blipFill>
        <p:spPr>
          <a:xfrm>
            <a:off x="359171" y="4705092"/>
            <a:ext cx="5902101" cy="1637833"/>
          </a:xfrm>
          <a:prstGeom prst="rect">
            <a:avLst/>
          </a:prstGeom>
        </p:spPr>
      </p:pic>
      <p:sp>
        <p:nvSpPr>
          <p:cNvPr id="10" name="Rectangle 14">
            <a:extLst>
              <a:ext uri="{FF2B5EF4-FFF2-40B4-BE49-F238E27FC236}">
                <a16:creationId xmlns:a16="http://schemas.microsoft.com/office/drawing/2014/main" id="{67EF550F-47CE-4FB2-9DAC-12AD835C8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71" y="4177748"/>
            <a:ext cx="370685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omputer screen shot of a computer error&#10;&#10;Description automatically generated">
            <a:extLst>
              <a:ext uri="{FF2B5EF4-FFF2-40B4-BE49-F238E27FC236}">
                <a16:creationId xmlns:a16="http://schemas.microsoft.com/office/drawing/2014/main" id="{C3FE0B06-6439-B937-A593-3EDB6BE51A4C}"/>
              </a:ext>
            </a:extLst>
          </p:cNvPr>
          <p:cNvPicPr>
            <a:picLocks noChangeAspect="1"/>
          </p:cNvPicPr>
          <p:nvPr/>
        </p:nvPicPr>
        <p:blipFill>
          <a:blip r:embed="rId5"/>
          <a:stretch>
            <a:fillRect/>
          </a:stretch>
        </p:blipFill>
        <p:spPr>
          <a:xfrm>
            <a:off x="6432894" y="4705092"/>
            <a:ext cx="5514245" cy="1637833"/>
          </a:xfrm>
          <a:prstGeom prst="rect">
            <a:avLst/>
          </a:prstGeom>
        </p:spPr>
      </p:pic>
      <p:grpSp>
        <p:nvGrpSpPr>
          <p:cNvPr id="11" name="Group 10"/>
          <p:cNvGrpSpPr/>
          <p:nvPr/>
        </p:nvGrpSpPr>
        <p:grpSpPr>
          <a:xfrm>
            <a:off x="393388" y="462970"/>
            <a:ext cx="2370453" cy="1422271"/>
            <a:chOff x="5217984" y="47670"/>
            <a:chExt cx="2370453" cy="1422271"/>
          </a:xfrm>
          <a:scene3d>
            <a:camera prst="orthographicFront">
              <a:rot lat="0" lon="0" rev="0"/>
            </a:camera>
            <a:lightRig rig="contrasting" dir="t">
              <a:rot lat="0" lon="0" rev="1200000"/>
            </a:lightRig>
          </a:scene3d>
        </p:grpSpPr>
        <p:sp>
          <p:nvSpPr>
            <p:cNvPr id="12" name="Rectangle 11"/>
            <p:cNvSpPr/>
            <p:nvPr/>
          </p:nvSpPr>
          <p:spPr>
            <a:xfrm>
              <a:off x="5217984" y="47670"/>
              <a:ext cx="2370453" cy="142227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TextBox 12"/>
            <p:cNvSpPr txBox="1"/>
            <p:nvPr/>
          </p:nvSpPr>
          <p:spPr>
            <a:xfrm>
              <a:off x="5217984" y="47670"/>
              <a:ext cx="2370453" cy="14222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Provide </a:t>
              </a:r>
              <a:r>
                <a:rPr kumimoji="0" lang="en-US" sz="1500" b="0" i="0" u="none" strike="noStrike" kern="1200" cap="none" spc="0" normalizeH="0" baseline="0" noProof="0" dirty="0" smtClean="0">
                  <a:ln>
                    <a:noFill/>
                  </a:ln>
                  <a:solidFill>
                    <a:prstClr val="white"/>
                  </a:solidFill>
                  <a:effectLst/>
                  <a:uLnTx/>
                  <a:uFillTx/>
                  <a:latin typeface="Calibri" panose="020F0502020204030204"/>
                  <a:ea typeface="+mn-ea"/>
                  <a:cs typeface="+mn-cs"/>
                </a:rPr>
                <a:t>as much detailed information as possible in the Item </a:t>
              </a: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Description</a:t>
              </a:r>
            </a:p>
          </p:txBody>
        </p:sp>
      </p:grpSp>
    </p:spTree>
    <p:extLst>
      <p:ext uri="{BB962C8B-B14F-4D97-AF65-F5344CB8AC3E}">
        <p14:creationId xmlns:p14="http://schemas.microsoft.com/office/powerpoint/2010/main" val="405670970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1862" y="0"/>
            <a:ext cx="9144000" cy="6626257"/>
          </a:xfrm>
          <a:prstGeom prst="rect">
            <a:avLst/>
          </a:prstGeom>
        </p:spPr>
      </p:pic>
      <p:pic>
        <p:nvPicPr>
          <p:cNvPr id="4" name="Picture 3"/>
          <p:cNvPicPr>
            <a:picLocks noChangeAspect="1"/>
          </p:cNvPicPr>
          <p:nvPr/>
        </p:nvPicPr>
        <p:blipFill>
          <a:blip r:embed="rId4"/>
          <a:stretch>
            <a:fillRect/>
          </a:stretch>
        </p:blipFill>
        <p:spPr>
          <a:xfrm>
            <a:off x="8374102" y="2264426"/>
            <a:ext cx="3279932" cy="2460711"/>
          </a:xfrm>
          <a:prstGeom prst="rect">
            <a:avLst/>
          </a:prstGeom>
        </p:spPr>
      </p:pic>
      <p:sp>
        <p:nvSpPr>
          <p:cNvPr id="3" name="TextBox 6">
            <a:extLst>
              <a:ext uri="{FF2B5EF4-FFF2-40B4-BE49-F238E27FC236}">
                <a16:creationId xmlns:a16="http://schemas.microsoft.com/office/drawing/2014/main" id="{2942EA6D-3F91-5E3B-0A73-CA1B3B1F57ED}"/>
              </a:ext>
            </a:extLst>
          </p:cNvPr>
          <p:cNvSpPr txBox="1"/>
          <p:nvPr/>
        </p:nvSpPr>
        <p:spPr>
          <a:xfrm>
            <a:off x="1108869" y="1003290"/>
            <a:ext cx="7573404" cy="49398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Introductions</a:t>
            </a:r>
          </a:p>
          <a:p>
            <a:endParaRPr lang="en-US" sz="900" b="1" dirty="0"/>
          </a:p>
          <a:p>
            <a:r>
              <a:rPr lang="en-US" sz="2400" b="1" dirty="0"/>
              <a:t>Operations Procurement Overview and Presentations</a:t>
            </a:r>
          </a:p>
          <a:p>
            <a:pPr lvl="1"/>
            <a:r>
              <a:rPr lang="en-US" sz="2400" b="1" dirty="0"/>
              <a:t>Requisitioning Process for </a:t>
            </a:r>
            <a:r>
              <a:rPr lang="en-US" sz="2400" b="1" dirty="0" smtClean="0"/>
              <a:t>Operations </a:t>
            </a:r>
            <a:endParaRPr lang="en-US" b="1" dirty="0"/>
          </a:p>
          <a:p>
            <a:pPr marL="742950" lvl="1" indent="-285750">
              <a:buFont typeface="Arial" panose="020B0604020202020204" pitchFamily="34" charset="0"/>
              <a:buChar char="•"/>
            </a:pPr>
            <a:r>
              <a:rPr lang="en-US" sz="2400" b="1" dirty="0"/>
              <a:t>	General – no bid </a:t>
            </a:r>
            <a:r>
              <a:rPr lang="en-US" sz="2400" b="1" dirty="0" smtClean="0"/>
              <a:t>required </a:t>
            </a:r>
          </a:p>
          <a:p>
            <a:pPr marL="1257300" lvl="2" indent="-342900">
              <a:buFont typeface="Wingdings" panose="05000000000000000000" pitchFamily="2" charset="2"/>
              <a:buChar char="ü"/>
            </a:pPr>
            <a:r>
              <a:rPr lang="en-US" sz="2400" b="1" dirty="0" smtClean="0"/>
              <a:t>Dos and Don’ts </a:t>
            </a:r>
          </a:p>
          <a:p>
            <a:pPr marL="1257300" lvl="2" indent="-342900">
              <a:buFont typeface="Wingdings" panose="05000000000000000000" pitchFamily="2" charset="2"/>
              <a:buChar char="ü"/>
            </a:pPr>
            <a:r>
              <a:rPr lang="en-US" sz="2400" b="1" dirty="0" smtClean="0"/>
              <a:t>Purchasing </a:t>
            </a:r>
            <a:r>
              <a:rPr lang="en-US" sz="2400" b="1" dirty="0"/>
              <a:t>at a </a:t>
            </a:r>
            <a:r>
              <a:rPr lang="en-US" sz="2400" b="1" dirty="0" smtClean="0"/>
              <a:t>Glance</a:t>
            </a:r>
            <a:endParaRPr lang="en-US" sz="2400" b="1" dirty="0"/>
          </a:p>
          <a:p>
            <a:pPr marL="742950" lvl="1" indent="-285750">
              <a:buFont typeface="Arial" panose="020B0604020202020204" pitchFamily="34" charset="0"/>
              <a:buChar char="•"/>
            </a:pPr>
            <a:r>
              <a:rPr lang="en-US" sz="2400" b="1" dirty="0"/>
              <a:t>	General – Bids </a:t>
            </a:r>
            <a:endParaRPr lang="en-US" sz="2400" b="1" dirty="0" smtClean="0"/>
          </a:p>
          <a:p>
            <a:pPr marL="1257300" lvl="2" indent="-342900">
              <a:buFont typeface="Wingdings" panose="05000000000000000000" pitchFamily="2" charset="2"/>
              <a:buChar char="ü"/>
            </a:pPr>
            <a:r>
              <a:rPr lang="en-US" sz="2400" b="1" dirty="0" smtClean="0"/>
              <a:t>Required Bids and Exceptions</a:t>
            </a:r>
          </a:p>
          <a:p>
            <a:pPr marL="1257300" lvl="2" indent="-342900">
              <a:buFont typeface="Wingdings" panose="05000000000000000000" pitchFamily="2" charset="2"/>
              <a:buChar char="ü"/>
            </a:pPr>
            <a:r>
              <a:rPr lang="en-US" sz="2400" b="1" dirty="0" smtClean="0"/>
              <a:t>Specifications</a:t>
            </a:r>
            <a:endParaRPr lang="en-US" sz="2400" b="1" dirty="0"/>
          </a:p>
          <a:p>
            <a:r>
              <a:rPr lang="en-US" sz="2400" b="1" dirty="0" smtClean="0"/>
              <a:t>Professional </a:t>
            </a:r>
            <a:r>
              <a:rPr lang="en-US" sz="2400" b="1" dirty="0"/>
              <a:t>Services (PPCS) </a:t>
            </a:r>
            <a:r>
              <a:rPr lang="en-US" sz="2400" b="1" dirty="0" smtClean="0"/>
              <a:t>Overview and Presentations</a:t>
            </a:r>
          </a:p>
          <a:p>
            <a:pPr marL="800100" lvl="1" indent="-342900">
              <a:buFont typeface="Arial" panose="020B0604020202020204" pitchFamily="34" charset="0"/>
              <a:buChar char="•"/>
            </a:pPr>
            <a:r>
              <a:rPr lang="en-US" sz="2400" b="1" dirty="0" smtClean="0"/>
              <a:t>PPCS, Tips, and Tricks </a:t>
            </a:r>
          </a:p>
          <a:p>
            <a:r>
              <a:rPr lang="en-US" sz="2400" b="1" dirty="0" smtClean="0"/>
              <a:t>Banner Requisitions and </a:t>
            </a:r>
            <a:r>
              <a:rPr lang="en-US" sz="2400" b="1" dirty="0" err="1" smtClean="0"/>
              <a:t>PaymentWorks</a:t>
            </a:r>
            <a:r>
              <a:rPr lang="en-US" sz="2400" b="1" dirty="0" smtClean="0"/>
              <a:t> </a:t>
            </a:r>
            <a:endParaRPr lang="en-US" sz="2400" b="1" dirty="0"/>
          </a:p>
          <a:p>
            <a:endParaRPr lang="en-US" dirty="0"/>
          </a:p>
        </p:txBody>
      </p:sp>
      <p:sp>
        <p:nvSpPr>
          <p:cNvPr id="7" name="Title 1">
            <a:extLst>
              <a:ext uri="{FF2B5EF4-FFF2-40B4-BE49-F238E27FC236}">
                <a16:creationId xmlns:a16="http://schemas.microsoft.com/office/drawing/2014/main" id="{000362B7-F3EC-0761-125B-C0AFB9B4BE73}"/>
              </a:ext>
            </a:extLst>
          </p:cNvPr>
          <p:cNvSpPr>
            <a:spLocks noGrp="1"/>
          </p:cNvSpPr>
          <p:nvPr>
            <p:ph type="title"/>
          </p:nvPr>
        </p:nvSpPr>
        <p:spPr>
          <a:xfrm>
            <a:off x="373062" y="161857"/>
            <a:ext cx="10972800" cy="884603"/>
          </a:xfrm>
        </p:spPr>
        <p:txBody>
          <a:bodyPr/>
          <a:lstStyle/>
          <a:p>
            <a:r>
              <a:rPr lang="en-US" b="1" u="sng" dirty="0" smtClean="0">
                <a:solidFill>
                  <a:srgbClr val="C00000"/>
                </a:solidFill>
              </a:rPr>
              <a:t>AGENDA</a:t>
            </a:r>
            <a:endParaRPr lang="en-US" b="1" u="sng" dirty="0">
              <a:solidFill>
                <a:srgbClr val="C00000"/>
              </a:solidFill>
            </a:endParaRPr>
          </a:p>
        </p:txBody>
      </p:sp>
    </p:spTree>
    <p:extLst>
      <p:ext uri="{BB962C8B-B14F-4D97-AF65-F5344CB8AC3E}">
        <p14:creationId xmlns:p14="http://schemas.microsoft.com/office/powerpoint/2010/main" val="3127580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72A842-A3AC-E67C-8818-EE78C8CD1CF2}"/>
              </a:ext>
            </a:extLst>
          </p:cNvPr>
          <p:cNvPicPr>
            <a:picLocks noChangeAspect="1"/>
          </p:cNvPicPr>
          <p:nvPr/>
        </p:nvPicPr>
        <p:blipFill>
          <a:blip r:embed="rId3"/>
          <a:stretch>
            <a:fillRect/>
          </a:stretch>
        </p:blipFill>
        <p:spPr>
          <a:xfrm>
            <a:off x="124238" y="136165"/>
            <a:ext cx="7406674" cy="5099579"/>
          </a:xfrm>
          <a:prstGeom prst="rect">
            <a:avLst/>
          </a:prstGeom>
        </p:spPr>
      </p:pic>
      <p:sp>
        <p:nvSpPr>
          <p:cNvPr id="6" name="Flowchart: Alternate Process 5">
            <a:extLst>
              <a:ext uri="{FF2B5EF4-FFF2-40B4-BE49-F238E27FC236}">
                <a16:creationId xmlns:a16="http://schemas.microsoft.com/office/drawing/2014/main" id="{3CE7A06C-22A2-CAD1-2227-432694503912}"/>
              </a:ext>
            </a:extLst>
          </p:cNvPr>
          <p:cNvSpPr/>
          <p:nvPr/>
        </p:nvSpPr>
        <p:spPr>
          <a:xfrm>
            <a:off x="203369" y="1016575"/>
            <a:ext cx="3408072" cy="4311605"/>
          </a:xfrm>
          <a:prstGeom prst="flowChartAlternateProcess">
            <a:avLst/>
          </a:prstGeom>
          <a:noFill/>
          <a:ln w="698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8770597" y="361131"/>
            <a:ext cx="2370453" cy="1422271"/>
            <a:chOff x="7825482" y="47670"/>
            <a:chExt cx="2370453" cy="1422271"/>
          </a:xfrm>
          <a:scene3d>
            <a:camera prst="orthographicFront">
              <a:rot lat="0" lon="0" rev="0"/>
            </a:camera>
            <a:lightRig rig="contrasting" dir="t">
              <a:rot lat="0" lon="0" rev="1200000"/>
            </a:lightRig>
          </a:scene3d>
        </p:grpSpPr>
        <p:sp>
          <p:nvSpPr>
            <p:cNvPr id="7" name="Rectangle 6"/>
            <p:cNvSpPr/>
            <p:nvPr/>
          </p:nvSpPr>
          <p:spPr>
            <a:xfrm>
              <a:off x="7825482" y="47670"/>
              <a:ext cx="2370453" cy="142227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TextBox 7"/>
            <p:cNvSpPr txBox="1"/>
            <p:nvPr/>
          </p:nvSpPr>
          <p:spPr>
            <a:xfrm>
              <a:off x="7825482" y="47670"/>
              <a:ext cx="2370453" cy="14222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Provide Correct Fund, Accounting, Program, Activity, Location and Project Code</a:t>
              </a:r>
            </a:p>
          </p:txBody>
        </p:sp>
      </p:grpSp>
      <p:pic>
        <p:nvPicPr>
          <p:cNvPr id="9" name="Picture 8" descr="A close-up of a receipt&#10;&#10;Description automatically generated">
            <a:extLst>
              <a:ext uri="{FF2B5EF4-FFF2-40B4-BE49-F238E27FC236}">
                <a16:creationId xmlns:a16="http://schemas.microsoft.com/office/drawing/2014/main" id="{05E6E2B3-1342-0FA4-BF11-54065815955E}"/>
              </a:ext>
            </a:extLst>
          </p:cNvPr>
          <p:cNvPicPr>
            <a:picLocks noChangeAspect="1"/>
          </p:cNvPicPr>
          <p:nvPr/>
        </p:nvPicPr>
        <p:blipFill>
          <a:blip r:embed="rId4"/>
          <a:stretch>
            <a:fillRect/>
          </a:stretch>
        </p:blipFill>
        <p:spPr>
          <a:xfrm>
            <a:off x="7966979" y="3044579"/>
            <a:ext cx="3558563" cy="2522353"/>
          </a:xfrm>
          <a:prstGeom prst="rect">
            <a:avLst/>
          </a:prstGeom>
          <a:ln w="28575">
            <a:noFill/>
          </a:ln>
        </p:spPr>
      </p:pic>
      <p:pic>
        <p:nvPicPr>
          <p:cNvPr id="10" name="Picture 9" descr="A close up of a paper&#10;&#10;Description automatically generated">
            <a:extLst>
              <a:ext uri="{FF2B5EF4-FFF2-40B4-BE49-F238E27FC236}">
                <a16:creationId xmlns:a16="http://schemas.microsoft.com/office/drawing/2014/main" id="{001BA335-7E13-A35C-B116-549C44241A56}"/>
              </a:ext>
            </a:extLst>
          </p:cNvPr>
          <p:cNvPicPr>
            <a:picLocks noChangeAspect="1"/>
          </p:cNvPicPr>
          <p:nvPr/>
        </p:nvPicPr>
        <p:blipFill>
          <a:blip r:embed="rId5"/>
          <a:stretch>
            <a:fillRect/>
          </a:stretch>
        </p:blipFill>
        <p:spPr>
          <a:xfrm>
            <a:off x="4674045" y="5407432"/>
            <a:ext cx="7322735" cy="1080102"/>
          </a:xfrm>
          <a:prstGeom prst="rect">
            <a:avLst/>
          </a:prstGeom>
        </p:spPr>
      </p:pic>
    </p:spTree>
    <p:extLst>
      <p:ext uri="{BB962C8B-B14F-4D97-AF65-F5344CB8AC3E}">
        <p14:creationId xmlns:p14="http://schemas.microsoft.com/office/powerpoint/2010/main" val="1740303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B5B0058-AF13-4859-B429-4EDDE2A26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0FCCFFA-5F26-2DD7-3A97-73310A2E7AC6}"/>
              </a:ext>
            </a:extLst>
          </p:cNvPr>
          <p:cNvSpPr txBox="1"/>
          <p:nvPr/>
        </p:nvSpPr>
        <p:spPr>
          <a:xfrm>
            <a:off x="6288285" y="551111"/>
            <a:ext cx="5606653" cy="2533650"/>
          </a:xfrm>
          <a:prstGeom prst="rect">
            <a:avLst/>
          </a:prstGeom>
        </p:spPr>
        <p:txBody>
          <a:bodyPr vert="horz" lIns="91440" tIns="45720" rIns="91440" bIns="45720" rtlCol="0" anchor="b">
            <a:normAutofit/>
          </a:bodyPr>
          <a:lstStyle/>
          <a:p>
            <a:pPr marL="0" marR="0" lvl="0" indent="457200" algn="ctr" defTabSz="914400" rtl="0" eaLnBrk="1" fontAlgn="auto" latinLnBrk="0" hangingPunct="1">
              <a:lnSpc>
                <a:spcPct val="90000"/>
              </a:lnSpc>
              <a:spcBef>
                <a:spcPct val="0"/>
              </a:spcBef>
              <a:spcAft>
                <a:spcPts val="80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n-ea"/>
                <a:cs typeface="+mn-cs"/>
              </a:rPr>
              <a:t>DO NOT Combine Line Items</a:t>
            </a:r>
            <a:endParaRPr kumimoji="0" lang="en-US" sz="4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2" name="Picture 1" descr="A screenshot of a computer&#10;&#10;Description automatically generated">
            <a:extLst>
              <a:ext uri="{FF2B5EF4-FFF2-40B4-BE49-F238E27FC236}">
                <a16:creationId xmlns:a16="http://schemas.microsoft.com/office/drawing/2014/main" id="{FE5137F4-B05D-3E96-24D0-F20E779BDF20}"/>
              </a:ext>
            </a:extLst>
          </p:cNvPr>
          <p:cNvPicPr>
            <a:picLocks noChangeAspect="1"/>
          </p:cNvPicPr>
          <p:nvPr/>
        </p:nvPicPr>
        <p:blipFill>
          <a:blip r:embed="rId3"/>
          <a:stretch>
            <a:fillRect/>
          </a:stretch>
        </p:blipFill>
        <p:spPr>
          <a:xfrm>
            <a:off x="354882" y="3820418"/>
            <a:ext cx="8736730" cy="2533650"/>
          </a:xfrm>
          <a:prstGeom prst="rect">
            <a:avLst/>
          </a:prstGeom>
        </p:spPr>
      </p:pic>
      <p:cxnSp>
        <p:nvCxnSpPr>
          <p:cNvPr id="36" name="Straight Connector 35">
            <a:extLst>
              <a:ext uri="{FF2B5EF4-FFF2-40B4-BE49-F238E27FC236}">
                <a16:creationId xmlns:a16="http://schemas.microsoft.com/office/drawing/2014/main" id="{07A9243D-8FC3-4B36-874B-55906B03F48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00838" y="3209925"/>
            <a:ext cx="53649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1BD432D-FAB3-4B5D-BF27-4DA7C75B32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611335" y="1318553"/>
            <a:ext cx="2370453" cy="1422271"/>
            <a:chOff x="2610486" y="1706987"/>
            <a:chExt cx="2370453" cy="1422271"/>
          </a:xfrm>
          <a:scene3d>
            <a:camera prst="orthographicFront">
              <a:rot lat="0" lon="0" rev="0"/>
            </a:camera>
            <a:lightRig rig="contrasting" dir="t">
              <a:rot lat="0" lon="0" rev="1200000"/>
            </a:lightRig>
          </a:scene3d>
        </p:grpSpPr>
        <p:sp>
          <p:nvSpPr>
            <p:cNvPr id="8" name="Rectangle 7"/>
            <p:cNvSpPr/>
            <p:nvPr/>
          </p:nvSpPr>
          <p:spPr>
            <a:xfrm>
              <a:off x="2610486" y="1706987"/>
              <a:ext cx="2370453" cy="142227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TextBox 8"/>
            <p:cNvSpPr txBox="1"/>
            <p:nvPr/>
          </p:nvSpPr>
          <p:spPr>
            <a:xfrm>
              <a:off x="2610486" y="1706987"/>
              <a:ext cx="2370453" cy="14222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Enter a Separate Line for Shipping </a:t>
              </a:r>
              <a:r>
                <a:rPr kumimoji="0" lang="en-US" sz="1500" b="1" i="0" u="none" strike="noStrike" kern="1200" cap="none" spc="0" normalizeH="0" baseline="0" noProof="0" dirty="0" smtClean="0">
                  <a:ln>
                    <a:noFill/>
                  </a:ln>
                  <a:solidFill>
                    <a:prstClr val="white"/>
                  </a:solidFill>
                  <a:effectLst/>
                  <a:uLnTx/>
                  <a:uFillTx/>
                  <a:latin typeface="Calibri" panose="020F0502020204030204"/>
                  <a:ea typeface="+mn-ea"/>
                  <a:cs typeface="+mn-cs"/>
                </a:rPr>
                <a:t>Charges</a:t>
              </a:r>
              <a:r>
                <a:rPr kumimoji="0" lang="en-US" sz="1500" b="1" i="0" u="none" strike="noStrike" kern="1200" cap="none" spc="0" normalizeH="0" baseline="0" noProof="0" smtClean="0">
                  <a:ln>
                    <a:noFill/>
                  </a:ln>
                  <a:solidFill>
                    <a:prstClr val="white"/>
                  </a:solidFill>
                  <a:effectLst/>
                  <a:uLnTx/>
                  <a:uFillTx/>
                  <a:latin typeface="Calibri" panose="020F0502020204030204"/>
                  <a:ea typeface="+mn-ea"/>
                  <a:cs typeface="+mn-cs"/>
                </a:rPr>
                <a:t>, AppleCare</a:t>
              </a:r>
              <a:r>
                <a:rPr kumimoji="0" lang="en-US" sz="1500" b="1" i="0" u="none" strike="noStrike" kern="1200" cap="none" spc="0" normalizeH="0" baseline="0" noProof="0" dirty="0" smtClean="0">
                  <a:ln>
                    <a:noFill/>
                  </a:ln>
                  <a:solidFill>
                    <a:prstClr val="white"/>
                  </a:solidFill>
                  <a:effectLst/>
                  <a:uLnTx/>
                  <a:uFillTx/>
                  <a:latin typeface="Calibri" panose="020F0502020204030204"/>
                  <a:ea typeface="+mn-ea"/>
                  <a:cs typeface="+mn-cs"/>
                </a:rPr>
                <a:t>, Warranty, Etc.</a:t>
              </a: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656813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3">
            <a:extLst>
              <a:ext uri="{FF2B5EF4-FFF2-40B4-BE49-F238E27FC236}">
                <a16:creationId xmlns:a16="http://schemas.microsoft.com/office/drawing/2014/main" id="{FB5B0058-AF13-4859-B429-4EDDE2A26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DBE9AA5-47DD-DE86-55B6-BAAEFAB2BA0D}"/>
              </a:ext>
            </a:extLst>
          </p:cNvPr>
          <p:cNvSpPr txBox="1"/>
          <p:nvPr/>
        </p:nvSpPr>
        <p:spPr>
          <a:xfrm>
            <a:off x="322380" y="269387"/>
            <a:ext cx="11282718" cy="23876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80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Light" panose="020F0302020204030204"/>
                <a:ea typeface="+mn-ea"/>
                <a:cs typeface="+mn-cs"/>
              </a:rPr>
              <a:t>Requisition Total should match quote total</a:t>
            </a:r>
            <a:endParaRPr kumimoji="0" lang="en-US" sz="35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cxnSp>
        <p:nvCxnSpPr>
          <p:cNvPr id="91" name="Straight Connector 85">
            <a:extLst>
              <a:ext uri="{FF2B5EF4-FFF2-40B4-BE49-F238E27FC236}">
                <a16:creationId xmlns:a16="http://schemas.microsoft.com/office/drawing/2014/main" id="{07A9243D-8FC3-4B36-874B-55906B03F48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209925"/>
            <a:ext cx="97631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test&#10;&#10;Description automatically generated">
            <a:extLst>
              <a:ext uri="{FF2B5EF4-FFF2-40B4-BE49-F238E27FC236}">
                <a16:creationId xmlns:a16="http://schemas.microsoft.com/office/drawing/2014/main" id="{BD75F110-3AF8-82C1-45BB-1AAB9C913AD8}"/>
              </a:ext>
            </a:extLst>
          </p:cNvPr>
          <p:cNvPicPr>
            <a:picLocks noChangeAspect="1"/>
          </p:cNvPicPr>
          <p:nvPr/>
        </p:nvPicPr>
        <p:blipFill>
          <a:blip r:embed="rId3"/>
          <a:stretch>
            <a:fillRect/>
          </a:stretch>
        </p:blipFill>
        <p:spPr>
          <a:xfrm>
            <a:off x="2735493" y="3434854"/>
            <a:ext cx="6721014" cy="2990851"/>
          </a:xfrm>
          <a:prstGeom prst="rect">
            <a:avLst/>
          </a:prstGeom>
        </p:spPr>
      </p:pic>
      <p:sp>
        <p:nvSpPr>
          <p:cNvPr id="95" name="Rectangle 87">
            <a:extLst>
              <a:ext uri="{FF2B5EF4-FFF2-40B4-BE49-F238E27FC236}">
                <a16:creationId xmlns:a16="http://schemas.microsoft.com/office/drawing/2014/main" id="{81BD432D-FAB3-4B5D-BF27-4DA7C75B32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2114D5F-81ED-EC4E-230B-CDEE8D72C5EE}"/>
              </a:ext>
            </a:extLst>
          </p:cNvPr>
          <p:cNvSpPr/>
          <p:nvPr/>
        </p:nvSpPr>
        <p:spPr>
          <a:xfrm>
            <a:off x="7102040" y="5219337"/>
            <a:ext cx="2130458" cy="111549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4638212" y="581177"/>
            <a:ext cx="2370453" cy="1422271"/>
            <a:chOff x="7825482" y="1706987"/>
            <a:chExt cx="2370453" cy="1422271"/>
          </a:xfrm>
          <a:scene3d>
            <a:camera prst="orthographicFront">
              <a:rot lat="0" lon="0" rev="0"/>
            </a:camera>
            <a:lightRig rig="contrasting" dir="t">
              <a:rot lat="0" lon="0" rev="1200000"/>
            </a:lightRig>
          </a:scene3d>
        </p:grpSpPr>
        <p:sp>
          <p:nvSpPr>
            <p:cNvPr id="9" name="Rectangle 8"/>
            <p:cNvSpPr/>
            <p:nvPr/>
          </p:nvSpPr>
          <p:spPr>
            <a:xfrm>
              <a:off x="7825482" y="1706987"/>
              <a:ext cx="2370453" cy="142227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TextBox 9"/>
            <p:cNvSpPr txBox="1"/>
            <p:nvPr/>
          </p:nvSpPr>
          <p:spPr>
            <a:xfrm>
              <a:off x="7825482" y="1706987"/>
              <a:ext cx="2370453" cy="14222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 indicate discounts for line items</a:t>
              </a:r>
            </a:p>
          </p:txBody>
        </p:sp>
      </p:grpSp>
    </p:spTree>
    <p:extLst>
      <p:ext uri="{BB962C8B-B14F-4D97-AF65-F5344CB8AC3E}">
        <p14:creationId xmlns:p14="http://schemas.microsoft.com/office/powerpoint/2010/main" val="1231124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4">
            <a:extLst>
              <a:ext uri="{FF2B5EF4-FFF2-40B4-BE49-F238E27FC236}">
                <a16:creationId xmlns:a16="http://schemas.microsoft.com/office/drawing/2014/main" id="{9AA72BD9-2C5A-4EDC-931F-5AA08EACA0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16">
            <a:extLst>
              <a:ext uri="{FF2B5EF4-FFF2-40B4-BE49-F238E27FC236}">
                <a16:creationId xmlns:a16="http://schemas.microsoft.com/office/drawing/2014/main" id="{DD3981AC-7B61-4947-BCF3-F7AA7FA38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D3D2719-B551-92B6-60A8-CB5D7B50B68C}"/>
              </a:ext>
            </a:extLst>
          </p:cNvPr>
          <p:cNvSpPr>
            <a:spLocks noGrp="1"/>
          </p:cNvSpPr>
          <p:nvPr>
            <p:ph type="title"/>
          </p:nvPr>
        </p:nvSpPr>
        <p:spPr>
          <a:xfrm>
            <a:off x="371094" y="884198"/>
            <a:ext cx="3438144" cy="837725"/>
          </a:xfrm>
        </p:spPr>
        <p:txBody>
          <a:bodyPr anchor="b">
            <a:normAutofit/>
          </a:bodyPr>
          <a:lstStyle/>
          <a:p>
            <a:r>
              <a:rPr lang="en-US" sz="2800" b="1" dirty="0">
                <a:solidFill>
                  <a:schemeClr val="bg1"/>
                </a:solidFill>
              </a:rPr>
              <a:t>DON’TS</a:t>
            </a:r>
          </a:p>
        </p:txBody>
      </p:sp>
      <p:sp>
        <p:nvSpPr>
          <p:cNvPr id="42" name="Rectangle 18">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20">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Content Placeholder 7">
            <a:extLst>
              <a:ext uri="{FF2B5EF4-FFF2-40B4-BE49-F238E27FC236}">
                <a16:creationId xmlns:a16="http://schemas.microsoft.com/office/drawing/2014/main" id="{5B98ED19-AF8C-2865-0659-20AC24A9BAD9}"/>
              </a:ext>
            </a:extLst>
          </p:cNvPr>
          <p:cNvSpPr>
            <a:spLocks noGrp="1"/>
          </p:cNvSpPr>
          <p:nvPr>
            <p:ph idx="1"/>
          </p:nvPr>
        </p:nvSpPr>
        <p:spPr>
          <a:xfrm>
            <a:off x="116154" y="2583716"/>
            <a:ext cx="6732118" cy="4143191"/>
          </a:xfrm>
        </p:spPr>
        <p:txBody>
          <a:bodyPr anchor="t">
            <a:normAutofit fontScale="25000" lnSpcReduction="20000"/>
          </a:bodyPr>
          <a:lstStyle/>
          <a:p>
            <a:r>
              <a:rPr lang="en-US" sz="8000" dirty="0">
                <a:solidFill>
                  <a:schemeClr val="bg1"/>
                </a:solidFill>
              </a:rPr>
              <a:t>Do Not Pick Any Vendor with Similar Names</a:t>
            </a:r>
            <a:endParaRPr lang="en-US" sz="8000" dirty="0">
              <a:solidFill>
                <a:schemeClr val="bg1"/>
              </a:solidFill>
              <a:ea typeface="Calibri"/>
              <a:cs typeface="Calibri"/>
            </a:endParaRPr>
          </a:p>
          <a:p>
            <a:r>
              <a:rPr lang="en-US" sz="8000" dirty="0">
                <a:solidFill>
                  <a:schemeClr val="bg1"/>
                </a:solidFill>
              </a:rPr>
              <a:t>Do Not Leave Vendor Section Blank Unless Going Out Bid</a:t>
            </a:r>
            <a:endParaRPr lang="en-US" sz="8000" dirty="0">
              <a:solidFill>
                <a:schemeClr val="bg1"/>
              </a:solidFill>
              <a:ea typeface="Calibri"/>
              <a:cs typeface="Calibri"/>
            </a:endParaRPr>
          </a:p>
          <a:p>
            <a:r>
              <a:rPr lang="en-US" sz="8000" dirty="0">
                <a:solidFill>
                  <a:schemeClr val="bg1"/>
                </a:solidFill>
              </a:rPr>
              <a:t>Do Not Enter Line-Item w/$0.00 Value or Have a Negative Line Balance</a:t>
            </a:r>
            <a:endParaRPr lang="en-US" sz="8000" dirty="0">
              <a:solidFill>
                <a:schemeClr val="bg1"/>
              </a:solidFill>
              <a:ea typeface="Calibri"/>
              <a:cs typeface="Calibri"/>
            </a:endParaRPr>
          </a:p>
          <a:p>
            <a:r>
              <a:rPr lang="en-US" sz="8000" dirty="0">
                <a:solidFill>
                  <a:schemeClr val="bg1"/>
                </a:solidFill>
              </a:rPr>
              <a:t>Do Not Attach Expired/Soon to Expire Quotes</a:t>
            </a:r>
            <a:endParaRPr lang="en-US" sz="8000" dirty="0">
              <a:solidFill>
                <a:schemeClr val="bg1"/>
              </a:solidFill>
              <a:ea typeface="Calibri"/>
              <a:cs typeface="Calibri"/>
            </a:endParaRPr>
          </a:p>
          <a:p>
            <a:r>
              <a:rPr lang="en-US" sz="8000" dirty="0">
                <a:solidFill>
                  <a:schemeClr val="bg1"/>
                </a:solidFill>
              </a:rPr>
              <a:t>Do Not Accept Quotes Requiring Deposits or Down Payments</a:t>
            </a:r>
            <a:endParaRPr lang="en-US" sz="8000" dirty="0">
              <a:solidFill>
                <a:schemeClr val="bg1"/>
              </a:solidFill>
              <a:ea typeface="Calibri"/>
              <a:cs typeface="Calibri"/>
            </a:endParaRPr>
          </a:p>
          <a:p>
            <a:r>
              <a:rPr lang="en-US" sz="8000" dirty="0">
                <a:solidFill>
                  <a:schemeClr val="bg1"/>
                </a:solidFill>
              </a:rPr>
              <a:t>Do Not Sign Vendor Documents - Only the UL-Lafayette President, the VP of Administration &amp; Finance, and the Purchasing Department have the authority to obligate the University to a written agreement</a:t>
            </a:r>
            <a:endParaRPr lang="en-US" sz="8000" dirty="0">
              <a:solidFill>
                <a:schemeClr val="bg1"/>
              </a:solidFill>
              <a:ea typeface="Calibri"/>
              <a:cs typeface="Calibri"/>
            </a:endParaRPr>
          </a:p>
          <a:p>
            <a:r>
              <a:rPr lang="en-US" sz="8000" dirty="0">
                <a:solidFill>
                  <a:schemeClr val="bg1"/>
                </a:solidFill>
              </a:rPr>
              <a:t>Do Not divide a purchase to avoid the procurement/bidding process.</a:t>
            </a:r>
            <a:endParaRPr lang="en-US" sz="8000" dirty="0">
              <a:solidFill>
                <a:schemeClr val="bg1"/>
              </a:solidFill>
              <a:ea typeface="Calibri"/>
              <a:cs typeface="Calibri"/>
            </a:endParaRPr>
          </a:p>
          <a:p>
            <a:r>
              <a:rPr lang="en-US" sz="8000" dirty="0">
                <a:solidFill>
                  <a:schemeClr val="bg1"/>
                </a:solidFill>
              </a:rPr>
              <a:t>Do not use “See attached” when writing a requisition</a:t>
            </a:r>
            <a:endParaRPr lang="en-US" sz="8000" dirty="0">
              <a:solidFill>
                <a:schemeClr val="bg1"/>
              </a:solidFill>
              <a:cs typeface="Calibri"/>
            </a:endParaRPr>
          </a:p>
          <a:p>
            <a:endParaRPr lang="en-US" sz="7200" dirty="0">
              <a:solidFill>
                <a:schemeClr val="bg1"/>
              </a:solidFill>
            </a:endParaRPr>
          </a:p>
          <a:p>
            <a:endParaRPr lang="en-US" sz="1700" dirty="0">
              <a:solidFill>
                <a:schemeClr val="bg1"/>
              </a:solidFill>
            </a:endParaRPr>
          </a:p>
        </p:txBody>
      </p:sp>
      <p:pic>
        <p:nvPicPr>
          <p:cNvPr id="3" name="Picture 2" descr="A yellow cartoon face with blue eyes and a hand giving a thumbs down&#10;&#10;Description automatically generated">
            <a:extLst>
              <a:ext uri="{FF2B5EF4-FFF2-40B4-BE49-F238E27FC236}">
                <a16:creationId xmlns:a16="http://schemas.microsoft.com/office/drawing/2014/main" id="{B628AC98-2DF1-22C0-F38E-4386E10D43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874" b="97104" l="1442" r="98558">
                        <a14:foregroundMark x1="57853" y1="12436" x2="63301" y2="6133"/>
                        <a14:foregroundMark x1="63301" y1="6133" x2="65705" y2="4770"/>
                        <a14:foregroundMark x1="66346" y1="2215" x2="54006" y2="1874"/>
                        <a14:foregroundMark x1="44391" y1="29472" x2="55609" y2="44293"/>
                        <a14:foregroundMark x1="45833" y1="43612" x2="45513" y2="37479"/>
                        <a14:foregroundMark x1="76442" y1="25554" x2="73718" y2="41056"/>
                        <a14:foregroundMark x1="73718" y1="41056" x2="73558" y2="41227"/>
                        <a14:foregroundMark x1="71955" y1="41567" x2="82212" y2="39012"/>
                        <a14:foregroundMark x1="67788" y1="34072" x2="68109" y2="40716"/>
                        <a14:foregroundMark x1="92308" y1="24872" x2="96314" y2="43441"/>
                        <a14:foregroundMark x1="97917" y1="39353" x2="98558" y2="47019"/>
                        <a14:foregroundMark x1="52083" y1="66099" x2="73237" y2="50937"/>
                        <a14:foregroundMark x1="72756" y1="51789" x2="65064" y2="70358"/>
                        <a14:foregroundMark x1="65064" y1="70358" x2="64904" y2="70528"/>
                        <a14:foregroundMark x1="50160" y1="67632" x2="71955" y2="61499"/>
                        <a14:foregroundMark x1="71955" y1="61499" x2="71955" y2="61499"/>
                        <a14:foregroundMark x1="61058" y1="63203" x2="59135" y2="72232"/>
                        <a14:foregroundMark x1="18269" y1="71039" x2="43590" y2="74446"/>
                        <a14:foregroundMark x1="43590" y1="74446" x2="43590" y2="74276"/>
                        <a14:foregroundMark x1="31090" y1="64906" x2="30609" y2="71891"/>
                        <a14:foregroundMark x1="30609" y1="71891" x2="27244" y2="77002"/>
                        <a14:foregroundMark x1="21795" y1="69506" x2="34135" y2="71380"/>
                        <a14:foregroundMark x1="34135" y1="71380" x2="34615" y2="72061"/>
                        <a14:foregroundMark x1="29968" y1="64225" x2="40064" y2="70698"/>
                        <a14:foregroundMark x1="41026" y1="65928" x2="43109" y2="73935"/>
                        <a14:foregroundMark x1="41026" y1="65928" x2="30128" y2="60477"/>
                        <a14:foregroundMark x1="30128" y1="60477" x2="27244" y2="62010"/>
                        <a14:foregroundMark x1="28045" y1="62351" x2="18590" y2="68654"/>
                        <a14:foregroundMark x1="18590" y1="68654" x2="11699" y2="65247"/>
                        <a14:foregroundMark x1="11699" y1="65247" x2="10096" y2="63203"/>
                        <a14:foregroundMark x1="11859" y1="64736" x2="21474" y2="84838"/>
                        <a14:foregroundMark x1="19231" y1="70187" x2="25160" y2="83816"/>
                        <a14:foregroundMark x1="25160" y1="83816" x2="25321" y2="83986"/>
                        <a14:foregroundMark x1="25641" y1="78535" x2="38942" y2="82794"/>
                        <a14:foregroundMark x1="38942" y1="82794" x2="39744" y2="82283"/>
                        <a14:foregroundMark x1="40224" y1="80579" x2="22276" y2="86371"/>
                        <a14:foregroundMark x1="22276" y1="86371" x2="21795" y2="86371"/>
                        <a14:foregroundMark x1="20833" y1="86201" x2="22115" y2="93526"/>
                        <a14:foregroundMark x1="22115" y1="93526" x2="20833" y2="97274"/>
                        <a14:foregroundMark x1="27404" y1="66780" x2="31891" y2="64566"/>
                        <a14:foregroundMark x1="16026" y1="62862" x2="5609" y2="52981"/>
                        <a14:foregroundMark x1="1442" y1="50596" x2="1442" y2="53152"/>
                        <a14:foregroundMark x1="11699" y1="70358" x2="10897" y2="65077"/>
                      </a14:backgroundRemoval>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6755187" y="1046326"/>
            <a:ext cx="5065719" cy="4765348"/>
          </a:xfrm>
          <a:prstGeom prst="rect">
            <a:avLst/>
          </a:prstGeom>
        </p:spPr>
      </p:pic>
    </p:spTree>
    <p:extLst>
      <p:ext uri="{BB962C8B-B14F-4D97-AF65-F5344CB8AC3E}">
        <p14:creationId xmlns:p14="http://schemas.microsoft.com/office/powerpoint/2010/main" val="2033138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additive="base">
                                        <p:cTn id="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1" end="1"/>
                                            </p:txEl>
                                          </p:spTgt>
                                        </p:tgtEl>
                                        <p:attrNameLst>
                                          <p:attrName>style.visibility</p:attrName>
                                        </p:attrNameLst>
                                      </p:cBhvr>
                                      <p:to>
                                        <p:strVal val="visible"/>
                                      </p:to>
                                    </p:set>
                                    <p:anim calcmode="lin" valueType="num">
                                      <p:cBhvr additive="base">
                                        <p:cTn id="13"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xEl>
                                              <p:pRg st="2" end="2"/>
                                            </p:txEl>
                                          </p:spTgt>
                                        </p:tgtEl>
                                        <p:attrNameLst>
                                          <p:attrName>style.visibility</p:attrName>
                                        </p:attrNameLst>
                                      </p:cBhvr>
                                      <p:to>
                                        <p:strVal val="visible"/>
                                      </p:to>
                                    </p:set>
                                    <p:anim calcmode="lin" valueType="num">
                                      <p:cBhvr additive="base">
                                        <p:cTn id="19"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xEl>
                                              <p:pRg st="3" end="3"/>
                                            </p:txEl>
                                          </p:spTgt>
                                        </p:tgtEl>
                                        <p:attrNameLst>
                                          <p:attrName>style.visibility</p:attrName>
                                        </p:attrNameLst>
                                      </p:cBhvr>
                                      <p:to>
                                        <p:strVal val="visible"/>
                                      </p:to>
                                    </p:set>
                                    <p:anim calcmode="lin" valueType="num">
                                      <p:cBhvr additive="base">
                                        <p:cTn id="25"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
                                            <p:txEl>
                                              <p:pRg st="4" end="4"/>
                                            </p:txEl>
                                          </p:spTgt>
                                        </p:tgtEl>
                                        <p:attrNameLst>
                                          <p:attrName>style.visibility</p:attrName>
                                        </p:attrNameLst>
                                      </p:cBhvr>
                                      <p:to>
                                        <p:strVal val="visible"/>
                                      </p:to>
                                    </p:set>
                                    <p:anim calcmode="lin" valueType="num">
                                      <p:cBhvr additive="base">
                                        <p:cTn id="31" dur="500" fill="hold"/>
                                        <p:tgtEl>
                                          <p:spTgt spid="4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
                                            <p:txEl>
                                              <p:pRg st="5" end="5"/>
                                            </p:txEl>
                                          </p:spTgt>
                                        </p:tgtEl>
                                        <p:attrNameLst>
                                          <p:attrName>style.visibility</p:attrName>
                                        </p:attrNameLst>
                                      </p:cBhvr>
                                      <p:to>
                                        <p:strVal val="visible"/>
                                      </p:to>
                                    </p:set>
                                    <p:anim calcmode="lin" valueType="num">
                                      <p:cBhvr additive="base">
                                        <p:cTn id="37"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4">
                                            <p:txEl>
                                              <p:pRg st="6" end="6"/>
                                            </p:txEl>
                                          </p:spTgt>
                                        </p:tgtEl>
                                        <p:attrNameLst>
                                          <p:attrName>style.visibility</p:attrName>
                                        </p:attrNameLst>
                                      </p:cBhvr>
                                      <p:to>
                                        <p:strVal val="visible"/>
                                      </p:to>
                                    </p:set>
                                    <p:anim calcmode="lin" valueType="num">
                                      <p:cBhvr additive="base">
                                        <p:cTn id="43" dur="500" fill="hold"/>
                                        <p:tgtEl>
                                          <p:spTgt spid="4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4">
                                            <p:txEl>
                                              <p:pRg st="7" end="7"/>
                                            </p:txEl>
                                          </p:spTgt>
                                        </p:tgtEl>
                                        <p:attrNameLst>
                                          <p:attrName>style.visibility</p:attrName>
                                        </p:attrNameLst>
                                      </p:cBhvr>
                                      <p:to>
                                        <p:strVal val="visible"/>
                                      </p:to>
                                    </p:set>
                                    <p:anim calcmode="lin" valueType="num">
                                      <p:cBhvr additive="base">
                                        <p:cTn id="4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C1D1FA3-6212-4B97-9B1E-C7F81247C2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1C51958-04D4-4687-95A2-95DCDCF474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9AFCB35-9C04-4524-A0B1-57FF6865D0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11AD2AD-0BA0-4DD3-8EEA-84686A0E71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D71692D2-1163-01AC-72DA-1B6A2FC06C77}"/>
              </a:ext>
            </a:extLst>
          </p:cNvPr>
          <p:cNvSpPr>
            <a:spLocks noGrp="1"/>
          </p:cNvSpPr>
          <p:nvPr>
            <p:ph idx="1"/>
          </p:nvPr>
        </p:nvSpPr>
        <p:spPr>
          <a:xfrm>
            <a:off x="463049" y="2418765"/>
            <a:ext cx="3768940" cy="3281501"/>
          </a:xfrm>
        </p:spPr>
        <p:txBody>
          <a:bodyPr>
            <a:normAutofit/>
          </a:bodyPr>
          <a:lstStyle/>
          <a:p>
            <a:pPr marL="0" indent="0">
              <a:buNone/>
            </a:pPr>
            <a:r>
              <a:rPr lang="en-US" sz="3200" dirty="0">
                <a:solidFill>
                  <a:schemeClr val="bg1"/>
                </a:solidFill>
              </a:rPr>
              <a:t>When choosing a vendor some have multiple addresses. Choose the address provided on the quote (if available)</a:t>
            </a:r>
          </a:p>
        </p:txBody>
      </p:sp>
      <p:pic>
        <p:nvPicPr>
          <p:cNvPr id="8" name="Content Placeholder 7">
            <a:extLst>
              <a:ext uri="{FF2B5EF4-FFF2-40B4-BE49-F238E27FC236}">
                <a16:creationId xmlns:a16="http://schemas.microsoft.com/office/drawing/2014/main" id="{E8EBC3F6-A20A-0FCD-283C-B8DA4423B677}"/>
              </a:ext>
            </a:extLst>
          </p:cNvPr>
          <p:cNvPicPr>
            <a:picLocks noChangeAspect="1"/>
          </p:cNvPicPr>
          <p:nvPr/>
        </p:nvPicPr>
        <p:blipFill rotWithShape="1">
          <a:blip r:embed="rId3">
            <a:extLst>
              <a:ext uri="{28A0092B-C50C-407E-A947-70E740481C1C}">
                <a14:useLocalDpi xmlns:a14="http://schemas.microsoft.com/office/drawing/2010/main" val="0"/>
              </a:ext>
            </a:extLst>
          </a:blip>
          <a:srcRect l="33487" t="22176" r="18940" b="23150"/>
          <a:stretch/>
        </p:blipFill>
        <p:spPr>
          <a:xfrm>
            <a:off x="4695037" y="1055191"/>
            <a:ext cx="7344006" cy="4747617"/>
          </a:xfrm>
          <a:prstGeom prst="rect">
            <a:avLst/>
          </a:prstGeom>
        </p:spPr>
      </p:pic>
      <p:grpSp>
        <p:nvGrpSpPr>
          <p:cNvPr id="25" name="Graphic 185">
            <a:extLst>
              <a:ext uri="{FF2B5EF4-FFF2-40B4-BE49-F238E27FC236}">
                <a16:creationId xmlns:a16="http://schemas.microsoft.com/office/drawing/2014/main" id="{0C156BF8-7FF7-440F-BE2B-417DFFE8BFA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6" name="Freeform: Shape 25">
              <a:extLst>
                <a:ext uri="{FF2B5EF4-FFF2-40B4-BE49-F238E27FC236}">
                  <a16:creationId xmlns:a16="http://schemas.microsoft.com/office/drawing/2014/main" id="{B7067280-C3E7-4DF6-A345-B9FEF6EF8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78365A8-666B-4417-9D3C-554E6E6B2C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71CAAFA-0A31-4308-AB9F-B1C84ABDF9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6AB1D25-144D-4BB4-A45C-60B8A094F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069F0FB4-779A-48FC-AC33-784F177C92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96176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5C84B18-ED19-9F24-97BE-9C2DA6FEFED4}"/>
              </a:ext>
            </a:extLst>
          </p:cNvPr>
          <p:cNvSpPr txBox="1"/>
          <p:nvPr/>
        </p:nvSpPr>
        <p:spPr>
          <a:xfrm>
            <a:off x="1028700" y="1967266"/>
            <a:ext cx="2628900" cy="2547257"/>
          </a:xfrm>
          <a:prstGeom prst="rect">
            <a:avLst/>
          </a:prstGeom>
          <a:noFill/>
        </p:spPr>
        <p:txBody>
          <a:bodyPr vert="horz" lIns="91440" tIns="45720" rIns="91440" bIns="45720" rtlCol="0" anchor="ctr">
            <a:normAutofit lnSpcReduction="10000"/>
          </a:bodyPr>
          <a:lstStyle/>
          <a:p>
            <a:pPr marL="0" marR="0" lvl="0" indent="0" algn="ctr" defTabSz="914400" rtl="0" eaLnBrk="1" fontAlgn="auto" latinLnBrk="0" hangingPunct="1">
              <a:lnSpc>
                <a:spcPct val="90000"/>
              </a:lnSpc>
              <a:spcBef>
                <a:spcPct val="0"/>
              </a:spcBef>
              <a:spcAft>
                <a:spcPts val="80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Light" panose="020F0302020204030204"/>
                <a:ea typeface="+mn-ea"/>
                <a:cs typeface="+mn-cs"/>
              </a:rPr>
              <a:t>The requistion should be identical to the quote</a:t>
            </a:r>
            <a:endPar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2" name="Picture 1" descr="A screenshot of a list of items&#10;&#10;Description automatically generated">
            <a:extLst>
              <a:ext uri="{FF2B5EF4-FFF2-40B4-BE49-F238E27FC236}">
                <a16:creationId xmlns:a16="http://schemas.microsoft.com/office/drawing/2014/main" id="{850E63B2-CA43-4AD1-DB66-FD38E066CA0D}"/>
              </a:ext>
            </a:extLst>
          </p:cNvPr>
          <p:cNvPicPr>
            <a:picLocks noChangeAspect="1"/>
          </p:cNvPicPr>
          <p:nvPr/>
        </p:nvPicPr>
        <p:blipFill rotWithShape="1">
          <a:blip r:embed="rId3"/>
          <a:srcRect r="92" b="2"/>
          <a:stretch/>
        </p:blipFill>
        <p:spPr>
          <a:xfrm>
            <a:off x="4344264" y="488884"/>
            <a:ext cx="7696658" cy="5970281"/>
          </a:xfrm>
          <a:prstGeom prst="rect">
            <a:avLst/>
          </a:prstGeom>
          <a:ln w="76200">
            <a:solidFill>
              <a:schemeClr val="tx1"/>
            </a:solidFill>
          </a:ln>
        </p:spPr>
      </p:pic>
      <p:sp>
        <p:nvSpPr>
          <p:cNvPr id="4" name="TextBox 3">
            <a:extLst>
              <a:ext uri="{FF2B5EF4-FFF2-40B4-BE49-F238E27FC236}">
                <a16:creationId xmlns:a16="http://schemas.microsoft.com/office/drawing/2014/main" id="{980CAC67-C02D-6002-26BC-CC7BD771A61F}"/>
              </a:ext>
            </a:extLst>
          </p:cNvPr>
          <p:cNvSpPr txBox="1"/>
          <p:nvPr/>
        </p:nvSpPr>
        <p:spPr>
          <a:xfrm>
            <a:off x="503578" y="5206159"/>
            <a:ext cx="336803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the line item on the quote has a $0.00 total - Add information in the public comments</a:t>
            </a:r>
          </a:p>
        </p:txBody>
      </p:sp>
    </p:spTree>
    <p:extLst>
      <p:ext uri="{BB962C8B-B14F-4D97-AF65-F5344CB8AC3E}">
        <p14:creationId xmlns:p14="http://schemas.microsoft.com/office/powerpoint/2010/main" val="1048167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A55E93A-0115-A91E-2B39-8BBB8E6250EA}"/>
              </a:ext>
            </a:extLst>
          </p:cNvPr>
          <p:cNvPicPr>
            <a:picLocks noChangeAspect="1"/>
          </p:cNvPicPr>
          <p:nvPr/>
        </p:nvPicPr>
        <p:blipFill rotWithShape="1">
          <a:blip r:embed="rId3">
            <a:extLst>
              <a:ext uri="{28A0092B-C50C-407E-A947-70E740481C1C}">
                <a14:useLocalDpi xmlns:a14="http://schemas.microsoft.com/office/drawing/2010/main" val="0"/>
              </a:ext>
            </a:extLst>
          </a:blip>
          <a:srcRect l="39782" t="11847" r="25245" b="6887"/>
          <a:stretch/>
        </p:blipFill>
        <p:spPr>
          <a:xfrm>
            <a:off x="7058947" y="79131"/>
            <a:ext cx="4986581"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20813754"/>
              </p:ext>
            </p:extLst>
          </p:nvPr>
        </p:nvGraphicFramePr>
        <p:xfrm>
          <a:off x="501162" y="474784"/>
          <a:ext cx="6348046" cy="2934356"/>
        </p:xfrm>
        <a:graphic>
          <a:graphicData uri="http://schemas.openxmlformats.org/drawingml/2006/table">
            <a:tbl>
              <a:tblPr firstRow="1" firstCol="1" bandRow="1">
                <a:tableStyleId>{5C22544A-7EE6-4342-B048-85BDC9FD1C3A}</a:tableStyleId>
              </a:tblPr>
              <a:tblGrid>
                <a:gridCol w="1274169">
                  <a:extLst>
                    <a:ext uri="{9D8B030D-6E8A-4147-A177-3AD203B41FA5}">
                      <a16:colId xmlns:a16="http://schemas.microsoft.com/office/drawing/2014/main" val="3798810471"/>
                    </a:ext>
                  </a:extLst>
                </a:gridCol>
                <a:gridCol w="1293184">
                  <a:extLst>
                    <a:ext uri="{9D8B030D-6E8A-4147-A177-3AD203B41FA5}">
                      <a16:colId xmlns:a16="http://schemas.microsoft.com/office/drawing/2014/main" val="2932910837"/>
                    </a:ext>
                  </a:extLst>
                </a:gridCol>
                <a:gridCol w="1524581">
                  <a:extLst>
                    <a:ext uri="{9D8B030D-6E8A-4147-A177-3AD203B41FA5}">
                      <a16:colId xmlns:a16="http://schemas.microsoft.com/office/drawing/2014/main" val="462409287"/>
                    </a:ext>
                  </a:extLst>
                </a:gridCol>
                <a:gridCol w="2256112">
                  <a:extLst>
                    <a:ext uri="{9D8B030D-6E8A-4147-A177-3AD203B41FA5}">
                      <a16:colId xmlns:a16="http://schemas.microsoft.com/office/drawing/2014/main" val="3479508461"/>
                    </a:ext>
                  </a:extLst>
                </a:gridCol>
              </a:tblGrid>
              <a:tr h="481431">
                <a:tc gridSpan="4">
                  <a:txBody>
                    <a:bodyPr/>
                    <a:lstStyle/>
                    <a:p>
                      <a:pPr marL="0" marR="0" algn="ctr">
                        <a:lnSpc>
                          <a:spcPct val="107000"/>
                        </a:lnSpc>
                        <a:spcBef>
                          <a:spcPts val="0"/>
                        </a:spcBef>
                        <a:spcAft>
                          <a:spcPts val="0"/>
                        </a:spcAft>
                      </a:pPr>
                      <a:r>
                        <a:rPr lang="en-US" sz="1400" b="1" dirty="0">
                          <a:solidFill>
                            <a:schemeClr val="tx1"/>
                          </a:solidFill>
                          <a:effectLst/>
                        </a:rPr>
                        <a:t>University of Louisiana at Lafayette </a:t>
                      </a:r>
                      <a:endParaRPr lang="en-US" sz="1050" b="1" dirty="0">
                        <a:solidFill>
                          <a:schemeClr val="tx1"/>
                        </a:solidFill>
                        <a:effectLst/>
                      </a:endParaRPr>
                    </a:p>
                    <a:p>
                      <a:pPr marL="0" marR="0" algn="ctr">
                        <a:lnSpc>
                          <a:spcPct val="107000"/>
                        </a:lnSpc>
                        <a:spcBef>
                          <a:spcPts val="0"/>
                        </a:spcBef>
                        <a:spcAft>
                          <a:spcPts val="0"/>
                        </a:spcAft>
                      </a:pPr>
                      <a:r>
                        <a:rPr lang="en-US" sz="1400" b="1" dirty="0">
                          <a:solidFill>
                            <a:schemeClr val="tx1"/>
                          </a:solidFill>
                          <a:effectLst/>
                        </a:rPr>
                        <a:t>RFQ/Bid Quick-Reference</a:t>
                      </a:r>
                      <a:endPar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E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1556940"/>
                  </a:ext>
                </a:extLst>
              </a:tr>
              <a:tr h="406593">
                <a:tc>
                  <a:txBody>
                    <a:bodyPr/>
                    <a:lstStyle/>
                    <a:p>
                      <a:pPr marL="0" marR="0" algn="just">
                        <a:lnSpc>
                          <a:spcPct val="107000"/>
                        </a:lnSpc>
                        <a:spcBef>
                          <a:spcPts val="0"/>
                        </a:spcBef>
                        <a:spcAft>
                          <a:spcPts val="0"/>
                        </a:spcAft>
                      </a:pPr>
                      <a:r>
                        <a:rPr lang="en-US" sz="1200" b="1" dirty="0">
                          <a:solidFill>
                            <a:schemeClr val="tx1"/>
                          </a:solidFill>
                          <a:effectLst/>
                        </a:rPr>
                        <a:t>Transaction Total </a:t>
                      </a:r>
                      <a:endPar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lnSpc>
                          <a:spcPct val="107000"/>
                        </a:lnSpc>
                        <a:spcBef>
                          <a:spcPts val="0"/>
                        </a:spcBef>
                        <a:spcAft>
                          <a:spcPts val="0"/>
                        </a:spcAft>
                      </a:pP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Responsible Party </a:t>
                      </a:r>
                    </a:p>
                  </a:txBody>
                  <a:tcPr marL="68580" marR="68580" marT="0" marB="0">
                    <a:solidFill>
                      <a:schemeClr val="bg1">
                        <a:lumMod val="75000"/>
                      </a:schemeClr>
                    </a:solidFill>
                  </a:tcPr>
                </a:tc>
                <a:tc>
                  <a:txBody>
                    <a:bodyPr/>
                    <a:lstStyle/>
                    <a:p>
                      <a:pPr marL="0" marR="0" algn="ctr">
                        <a:lnSpc>
                          <a:spcPct val="107000"/>
                        </a:lnSpc>
                        <a:spcBef>
                          <a:spcPts val="0"/>
                        </a:spcBef>
                        <a:spcAft>
                          <a:spcPts val="0"/>
                        </a:spcAft>
                      </a:pPr>
                      <a:r>
                        <a:rPr lang="en-US" sz="11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Must</a:t>
                      </a:r>
                      <a:r>
                        <a:rPr lang="en-US" sz="11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Allow Vendor (minimum)  </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lnSpc>
                          <a:spcPct val="107000"/>
                        </a:lnSpc>
                        <a:spcBef>
                          <a:spcPts val="0"/>
                        </a:spcBef>
                        <a:spcAft>
                          <a:spcPts val="0"/>
                        </a:spcAft>
                      </a:pPr>
                      <a:r>
                        <a:rPr lang="en-US" sz="1200" b="1" dirty="0">
                          <a:effectLst/>
                        </a:rPr>
                        <a:t>University Requirements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3787401518"/>
                  </a:ext>
                </a:extLst>
              </a:tr>
              <a:tr h="360484">
                <a:tc>
                  <a:txBody>
                    <a:bodyPr/>
                    <a:lstStyle/>
                    <a:p>
                      <a:pPr marL="0" marR="0" algn="l">
                        <a:lnSpc>
                          <a:spcPct val="107000"/>
                        </a:lnSpc>
                        <a:spcBef>
                          <a:spcPts val="0"/>
                        </a:spcBef>
                        <a:spcAft>
                          <a:spcPts val="0"/>
                        </a:spcAft>
                      </a:pPr>
                      <a:r>
                        <a:rPr lang="en-US" sz="1100" b="1" dirty="0">
                          <a:solidFill>
                            <a:schemeClr val="tx1"/>
                          </a:solidFill>
                          <a:effectLst/>
                        </a:rPr>
                        <a:t>$.01 to $5,000*</a:t>
                      </a:r>
                      <a:endPar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marL="0" marR="0" algn="l">
                        <a:lnSpc>
                          <a:spcPct val="107000"/>
                        </a:lnSpc>
                        <a:spcBef>
                          <a:spcPts val="0"/>
                        </a:spcBef>
                        <a:spcAft>
                          <a:spcPts val="0"/>
                        </a:spcAft>
                      </a:pPr>
                      <a:r>
                        <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Requisitioner or Project Mgr.</a:t>
                      </a:r>
                    </a:p>
                  </a:txBody>
                  <a:tcPr marL="68580" marR="68580" marT="0" marB="0" anchor="ctr">
                    <a:solidFill>
                      <a:schemeClr val="bg1">
                        <a:lumMod val="75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nchor="ctr">
                    <a:solidFill>
                      <a:schemeClr val="bg1">
                        <a:lumMod val="75000"/>
                      </a:schemeClr>
                    </a:solidFill>
                  </a:tcPr>
                </a:tc>
                <a:tc>
                  <a:txBody>
                    <a:bodyPr/>
                    <a:lstStyle/>
                    <a:p>
                      <a:pPr marL="0" marR="0" algn="l">
                        <a:lnSpc>
                          <a:spcPct val="107000"/>
                        </a:lnSpc>
                        <a:spcBef>
                          <a:spcPts val="0"/>
                        </a:spcBef>
                        <a:spcAft>
                          <a:spcPts val="0"/>
                        </a:spcAft>
                      </a:pPr>
                      <a:r>
                        <a:rPr lang="en-US" sz="1100" b="1" dirty="0">
                          <a:effectLst/>
                        </a:rPr>
                        <a:t>Requires no competition – requires only one (1) quote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3361420396"/>
                  </a:ext>
                </a:extLst>
              </a:tr>
              <a:tr h="580293">
                <a:tc>
                  <a:txBody>
                    <a:bodyPr/>
                    <a:lstStyle/>
                    <a:p>
                      <a:pPr marL="0" marR="0" algn="just">
                        <a:lnSpc>
                          <a:spcPct val="107000"/>
                        </a:lnSpc>
                        <a:spcBef>
                          <a:spcPts val="0"/>
                        </a:spcBef>
                        <a:spcAft>
                          <a:spcPts val="0"/>
                        </a:spcAft>
                      </a:pPr>
                      <a:r>
                        <a:rPr lang="en-US" sz="1100" b="1" dirty="0">
                          <a:solidFill>
                            <a:schemeClr val="tx1"/>
                          </a:solidFill>
                          <a:effectLst/>
                        </a:rPr>
                        <a:t>$5,001 to $20,000 </a:t>
                      </a:r>
                      <a:endPar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marL="0" marR="0" algn="l">
                        <a:lnSpc>
                          <a:spcPct val="107000"/>
                        </a:lnSpc>
                        <a:spcBef>
                          <a:spcPts val="0"/>
                        </a:spcBef>
                        <a:spcAft>
                          <a:spcPts val="0"/>
                        </a:spcAft>
                      </a:pPr>
                      <a:r>
                        <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Requisitioner or Project Mgr.</a:t>
                      </a:r>
                    </a:p>
                  </a:txBody>
                  <a:tcPr marL="68580" marR="68580" marT="0" marB="0" anchor="ctr">
                    <a:solidFill>
                      <a:schemeClr val="bg1">
                        <a:lumMod val="75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 Hours</a:t>
                      </a:r>
                    </a:p>
                  </a:txBody>
                  <a:tcPr marL="68580" marR="68580" marT="0" marB="0" anchor="ctr">
                    <a:solidFill>
                      <a:schemeClr val="bg1">
                        <a:lumMod val="75000"/>
                      </a:schemeClr>
                    </a:solidFill>
                  </a:tcPr>
                </a:tc>
                <a:tc>
                  <a:txBody>
                    <a:bodyPr/>
                    <a:lstStyle/>
                    <a:p>
                      <a:pPr marL="0" marR="0" algn="l">
                        <a:lnSpc>
                          <a:spcPct val="107000"/>
                        </a:lnSpc>
                        <a:spcBef>
                          <a:spcPts val="0"/>
                        </a:spcBef>
                        <a:spcAft>
                          <a:spcPts val="0"/>
                        </a:spcAft>
                      </a:pPr>
                      <a:r>
                        <a:rPr lang="en-US" sz="1100" b="1" dirty="0">
                          <a:effectLst/>
                        </a:rPr>
                        <a:t>Requires three (3) vendors be solicited to quote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1272041759"/>
                  </a:ext>
                </a:extLst>
              </a:tr>
              <a:tr h="439615">
                <a:tc>
                  <a:txBody>
                    <a:bodyPr/>
                    <a:lstStyle/>
                    <a:p>
                      <a:pPr marL="0" marR="0" algn="just">
                        <a:lnSpc>
                          <a:spcPct val="107000"/>
                        </a:lnSpc>
                        <a:spcBef>
                          <a:spcPts val="0"/>
                        </a:spcBef>
                        <a:spcAft>
                          <a:spcPts val="0"/>
                        </a:spcAft>
                      </a:pPr>
                      <a:r>
                        <a:rPr lang="en-US" sz="1050" b="1" dirty="0">
                          <a:solidFill>
                            <a:schemeClr val="tx1"/>
                          </a:solidFill>
                          <a:effectLst/>
                        </a:rPr>
                        <a:t>$</a:t>
                      </a:r>
                      <a:r>
                        <a:rPr lang="en-US" sz="1050" b="1" dirty="0" smtClean="0">
                          <a:solidFill>
                            <a:schemeClr val="tx1"/>
                          </a:solidFill>
                          <a:effectLst/>
                        </a:rPr>
                        <a:t>20,001</a:t>
                      </a:r>
                      <a:r>
                        <a:rPr lang="en-US" sz="1050" b="1" baseline="0" dirty="0" smtClean="0">
                          <a:solidFill>
                            <a:schemeClr val="tx1"/>
                          </a:solidFill>
                          <a:effectLst/>
                        </a:rPr>
                        <a:t> </a:t>
                      </a:r>
                      <a:r>
                        <a:rPr lang="en-US" sz="1050" b="1" dirty="0" smtClean="0">
                          <a:solidFill>
                            <a:schemeClr val="tx1"/>
                          </a:solidFill>
                          <a:effectLst/>
                        </a:rPr>
                        <a:t>to </a:t>
                      </a:r>
                      <a:r>
                        <a:rPr lang="en-US" sz="1050" b="1" dirty="0" smtClean="0">
                          <a:solidFill>
                            <a:schemeClr val="tx1"/>
                          </a:solidFill>
                          <a:effectLst/>
                        </a:rPr>
                        <a:t>$25,000</a:t>
                      </a:r>
                      <a:r>
                        <a:rPr lang="en-US" sz="105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marL="0" marR="0" algn="l">
                        <a:lnSpc>
                          <a:spcPct val="107000"/>
                        </a:lnSpc>
                        <a:spcBef>
                          <a:spcPts val="0"/>
                        </a:spcBef>
                        <a:spcAft>
                          <a:spcPts val="0"/>
                        </a:spcAft>
                      </a:pPr>
                      <a:r>
                        <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Requisitioner or Purchasing</a:t>
                      </a:r>
                    </a:p>
                  </a:txBody>
                  <a:tcPr marL="68580" marR="68580" marT="0" marB="0" anchor="ctr">
                    <a:solidFill>
                      <a:schemeClr val="bg1">
                        <a:lumMod val="75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72 Hours</a:t>
                      </a:r>
                    </a:p>
                  </a:txBody>
                  <a:tcPr marL="68580" marR="68580" marT="0" marB="0" anchor="ctr">
                    <a:solidFill>
                      <a:schemeClr val="bg1">
                        <a:lumMod val="75000"/>
                      </a:schemeClr>
                    </a:solidFill>
                  </a:tcPr>
                </a:tc>
                <a:tc>
                  <a:txBody>
                    <a:bodyPr/>
                    <a:lstStyle/>
                    <a:p>
                      <a:pPr marL="0" marR="0" algn="l">
                        <a:lnSpc>
                          <a:spcPct val="107000"/>
                        </a:lnSpc>
                        <a:spcBef>
                          <a:spcPts val="0"/>
                        </a:spcBef>
                        <a:spcAft>
                          <a:spcPts val="0"/>
                        </a:spcAft>
                      </a:pPr>
                      <a:r>
                        <a:rPr lang="en-US" sz="1100" b="1" dirty="0">
                          <a:effectLst/>
                        </a:rPr>
                        <a:t>Requires five (5) vendors be solicited to quote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3401503260"/>
                  </a:ext>
                </a:extLst>
              </a:tr>
              <a:tr h="665940">
                <a:tc>
                  <a:txBody>
                    <a:bodyPr/>
                    <a:lstStyle/>
                    <a:p>
                      <a:pPr marL="0" marR="0" algn="just">
                        <a:lnSpc>
                          <a:spcPct val="107000"/>
                        </a:lnSpc>
                        <a:spcBef>
                          <a:spcPts val="0"/>
                        </a:spcBef>
                        <a:spcAft>
                          <a:spcPts val="0"/>
                        </a:spcAft>
                      </a:pPr>
                      <a:r>
                        <a:rPr lang="en-US" sz="1100" b="1" dirty="0">
                          <a:solidFill>
                            <a:schemeClr val="tx1"/>
                          </a:solidFill>
                          <a:effectLst/>
                        </a:rPr>
                        <a:t>Over </a:t>
                      </a:r>
                      <a:r>
                        <a:rPr lang="en-US" sz="1100" b="1" dirty="0" smtClean="0">
                          <a:solidFill>
                            <a:schemeClr val="tx1"/>
                          </a:solidFill>
                          <a:effectLst/>
                        </a:rPr>
                        <a:t>$25,000</a:t>
                      </a:r>
                      <a:r>
                        <a:rPr lang="en-US" sz="1100" b="1" dirty="0">
                          <a:solidFill>
                            <a:schemeClr val="tx1"/>
                          </a:solidFill>
                          <a:effectLst/>
                        </a:rPr>
                        <a:t> </a:t>
                      </a:r>
                      <a:endPar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marL="0" marR="0" algn="l">
                        <a:lnSpc>
                          <a:spcPct val="107000"/>
                        </a:lnSpc>
                        <a:spcBef>
                          <a:spcPts val="0"/>
                        </a:spcBef>
                        <a:spcAft>
                          <a:spcPts val="0"/>
                        </a:spcAft>
                      </a:pPr>
                      <a:r>
                        <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Purchasing</a:t>
                      </a:r>
                    </a:p>
                  </a:txBody>
                  <a:tcPr marL="68580" marR="68580" marT="0" marB="0" anchor="ctr">
                    <a:solidFill>
                      <a:schemeClr val="bg1">
                        <a:lumMod val="75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 Days</a:t>
                      </a:r>
                    </a:p>
                  </a:txBody>
                  <a:tcPr marL="68580" marR="68580" marT="0" marB="0" anchor="ctr">
                    <a:solidFill>
                      <a:schemeClr val="bg1">
                        <a:lumMod val="75000"/>
                      </a:schemeClr>
                    </a:solidFill>
                  </a:tcPr>
                </a:tc>
                <a:tc>
                  <a:txBody>
                    <a:bodyPr/>
                    <a:lstStyle/>
                    <a:p>
                      <a:pPr marL="0" marR="0" algn="l">
                        <a:lnSpc>
                          <a:spcPct val="107000"/>
                        </a:lnSpc>
                        <a:spcBef>
                          <a:spcPts val="0"/>
                        </a:spcBef>
                        <a:spcAft>
                          <a:spcPts val="0"/>
                        </a:spcAft>
                      </a:pPr>
                      <a:r>
                        <a:rPr lang="en-US" sz="1100" b="1" dirty="0">
                          <a:effectLst/>
                        </a:rPr>
                        <a:t>Requires formal advertised sealed bid inviting a minimum of five (5) vendors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2661549040"/>
                  </a:ext>
                </a:extLst>
              </a:tr>
            </a:tbl>
          </a:graphicData>
        </a:graphic>
      </p:graphicFrame>
      <p:pic>
        <p:nvPicPr>
          <p:cNvPr id="80" name="Picture 79"/>
          <p:cNvPicPr>
            <a:picLocks noChangeAspect="1"/>
          </p:cNvPicPr>
          <p:nvPr/>
        </p:nvPicPr>
        <p:blipFill rotWithShape="1">
          <a:blip r:embed="rId4"/>
          <a:srcRect l="949" t="8712"/>
          <a:stretch/>
        </p:blipFill>
        <p:spPr>
          <a:xfrm>
            <a:off x="1266092" y="3675184"/>
            <a:ext cx="4589584" cy="2688980"/>
          </a:xfrm>
          <a:prstGeom prst="rect">
            <a:avLst/>
          </a:prstGeom>
        </p:spPr>
      </p:pic>
      <p:sp>
        <p:nvSpPr>
          <p:cNvPr id="2" name="TextBox 1"/>
          <p:cNvSpPr txBox="1"/>
          <p:nvPr/>
        </p:nvSpPr>
        <p:spPr>
          <a:xfrm>
            <a:off x="3778599" y="5283199"/>
            <a:ext cx="285402"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6" name="TextBox 5"/>
          <p:cNvSpPr txBox="1"/>
          <p:nvPr/>
        </p:nvSpPr>
        <p:spPr>
          <a:xfrm>
            <a:off x="8662656" y="3839027"/>
            <a:ext cx="285402"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7" name="TextBox 6"/>
          <p:cNvSpPr txBox="1"/>
          <p:nvPr/>
        </p:nvSpPr>
        <p:spPr>
          <a:xfrm>
            <a:off x="9076313" y="3043044"/>
            <a:ext cx="285402"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8" name="TextBox 7"/>
          <p:cNvSpPr txBox="1"/>
          <p:nvPr/>
        </p:nvSpPr>
        <p:spPr>
          <a:xfrm>
            <a:off x="11306630" y="5471099"/>
            <a:ext cx="377370" cy="461665"/>
          </a:xfrm>
          <a:prstGeom prst="rect">
            <a:avLst/>
          </a:prstGeom>
          <a:noFill/>
        </p:spPr>
        <p:txBody>
          <a:bodyPr wrap="square" rtlCol="0">
            <a:spAutoFit/>
          </a:bodyPr>
          <a:lstStyle/>
          <a:p>
            <a:r>
              <a:rPr lang="en-US" sz="2400"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2927963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F4F94F-611F-4015-F421-E8785681EE38}"/>
              </a:ext>
            </a:extLst>
          </p:cNvPr>
          <p:cNvPicPr>
            <a:picLocks noChangeAspect="1"/>
          </p:cNvPicPr>
          <p:nvPr/>
        </p:nvPicPr>
        <p:blipFill>
          <a:blip r:embed="rId3"/>
          <a:stretch>
            <a:fillRect/>
          </a:stretch>
        </p:blipFill>
        <p:spPr>
          <a:xfrm>
            <a:off x="3048978" y="-1"/>
            <a:ext cx="9144793" cy="6704965"/>
          </a:xfrm>
          <a:prstGeom prst="rect">
            <a:avLst/>
          </a:prstGeom>
        </p:spPr>
      </p:pic>
      <p:sp>
        <p:nvSpPr>
          <p:cNvPr id="5" name="Title 1">
            <a:extLst>
              <a:ext uri="{FF2B5EF4-FFF2-40B4-BE49-F238E27FC236}">
                <a16:creationId xmlns:a16="http://schemas.microsoft.com/office/drawing/2014/main" id="{F13F6D3F-2253-AB3E-0923-675E04FA2D3D}"/>
              </a:ext>
            </a:extLst>
          </p:cNvPr>
          <p:cNvSpPr txBox="1">
            <a:spLocks/>
          </p:cNvSpPr>
          <p:nvPr/>
        </p:nvSpPr>
        <p:spPr>
          <a:xfrm>
            <a:off x="680884" y="11664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200" b="1" dirty="0">
              <a:solidFill>
                <a:srgbClr val="C00000"/>
              </a:solidFill>
            </a:endParaRPr>
          </a:p>
        </p:txBody>
      </p:sp>
      <p:pic>
        <p:nvPicPr>
          <p:cNvPr id="4" name="Picture 3">
            <a:extLst>
              <a:ext uri="{FF2B5EF4-FFF2-40B4-BE49-F238E27FC236}">
                <a16:creationId xmlns:a16="http://schemas.microsoft.com/office/drawing/2014/main" id="{CA3A1D2E-F5F2-599E-3461-B6FEFE07B232}"/>
              </a:ext>
            </a:extLst>
          </p:cNvPr>
          <p:cNvPicPr/>
          <p:nvPr/>
        </p:nvPicPr>
        <p:blipFill rotWithShape="1">
          <a:blip r:embed="rId4"/>
          <a:srcRect l="30263" t="9140" r="30232" b="10071"/>
          <a:stretch/>
        </p:blipFill>
        <p:spPr>
          <a:xfrm>
            <a:off x="6819407" y="153035"/>
            <a:ext cx="4816549" cy="5540478"/>
          </a:xfrm>
          <a:prstGeom prst="rect">
            <a:avLst/>
          </a:prstGeom>
        </p:spPr>
      </p:pic>
      <p:sp>
        <p:nvSpPr>
          <p:cNvPr id="8" name="TextBox 7">
            <a:extLst>
              <a:ext uri="{FF2B5EF4-FFF2-40B4-BE49-F238E27FC236}">
                <a16:creationId xmlns:a16="http://schemas.microsoft.com/office/drawing/2014/main" id="{44228C77-CEE8-6F25-0C1B-D7A8DCA2B979}"/>
              </a:ext>
            </a:extLst>
          </p:cNvPr>
          <p:cNvSpPr txBox="1"/>
          <p:nvPr/>
        </p:nvSpPr>
        <p:spPr>
          <a:xfrm>
            <a:off x="513910" y="1116983"/>
            <a:ext cx="4955854" cy="369332"/>
          </a:xfrm>
          <a:prstGeom prst="rect">
            <a:avLst/>
          </a:prstGeom>
          <a:noFill/>
        </p:spPr>
        <p:txBody>
          <a:bodyPr wrap="square" rtlCol="0">
            <a:spAutoFit/>
          </a:bodyPr>
          <a:lstStyle/>
          <a:p>
            <a:r>
              <a:rPr lang="en-US" dirty="0">
                <a:solidFill>
                  <a:srgbClr val="0000FF"/>
                </a:solidFill>
              </a:rPr>
              <a:t>A-Z Purchasing Library - </a:t>
            </a:r>
            <a:r>
              <a:rPr lang="en-US" u="sng" dirty="0">
                <a:solidFill>
                  <a:srgbClr val="0000FF"/>
                </a:solidFill>
              </a:rPr>
              <a:t>purchasing.louisiana.edu</a:t>
            </a:r>
          </a:p>
        </p:txBody>
      </p:sp>
      <p:sp>
        <p:nvSpPr>
          <p:cNvPr id="10" name="TextBox 9">
            <a:extLst>
              <a:ext uri="{FF2B5EF4-FFF2-40B4-BE49-F238E27FC236}">
                <a16:creationId xmlns:a16="http://schemas.microsoft.com/office/drawing/2014/main" id="{35EBEDEC-E79F-1E44-6C50-A8ABDC75EAF4}"/>
              </a:ext>
            </a:extLst>
          </p:cNvPr>
          <p:cNvSpPr txBox="1"/>
          <p:nvPr/>
        </p:nvSpPr>
        <p:spPr>
          <a:xfrm>
            <a:off x="513910" y="1693175"/>
            <a:ext cx="6305497" cy="369332"/>
          </a:xfrm>
          <a:prstGeom prst="rect">
            <a:avLst/>
          </a:prstGeom>
          <a:noFill/>
        </p:spPr>
        <p:txBody>
          <a:bodyPr wrap="square">
            <a:spAutoFit/>
          </a:bodyPr>
          <a:lstStyle/>
          <a:p>
            <a:r>
              <a:rPr lang="en-US" sz="1800" b="0" i="0" strike="noStrike" baseline="0" dirty="0">
                <a:solidFill>
                  <a:srgbClr val="0000FF"/>
                </a:solidFill>
                <a:latin typeface="Calibri" panose="020F0502020204030204" pitchFamily="34" charset="0"/>
              </a:rPr>
              <a:t>Purchasing Staff - </a:t>
            </a:r>
            <a:r>
              <a:rPr lang="en-US" sz="1800" b="0" i="0" u="sng" strike="noStrike" baseline="0" dirty="0">
                <a:solidFill>
                  <a:srgbClr val="0563C1"/>
                </a:solidFill>
                <a:latin typeface="Calibri" panose="020F0502020204030204" pitchFamily="34" charset="0"/>
                <a:hlinkClick r:id="rId5"/>
              </a:rPr>
              <a:t>https://purchasing.louisiana.edu/about-us/staff</a:t>
            </a:r>
            <a:endParaRPr lang="en-US" dirty="0"/>
          </a:p>
        </p:txBody>
      </p:sp>
      <p:sp>
        <p:nvSpPr>
          <p:cNvPr id="12" name="TextBox 11">
            <a:extLst>
              <a:ext uri="{FF2B5EF4-FFF2-40B4-BE49-F238E27FC236}">
                <a16:creationId xmlns:a16="http://schemas.microsoft.com/office/drawing/2014/main" id="{E20C1CED-D531-0871-0849-43B669DD82BE}"/>
              </a:ext>
            </a:extLst>
          </p:cNvPr>
          <p:cNvSpPr txBox="1"/>
          <p:nvPr/>
        </p:nvSpPr>
        <p:spPr>
          <a:xfrm>
            <a:off x="513910" y="2214464"/>
            <a:ext cx="6097772" cy="923330"/>
          </a:xfrm>
          <a:prstGeom prst="rect">
            <a:avLst/>
          </a:prstGeom>
          <a:noFill/>
        </p:spPr>
        <p:txBody>
          <a:bodyPr wrap="square">
            <a:spAutoFit/>
          </a:bodyPr>
          <a:lstStyle/>
          <a:p>
            <a:r>
              <a:rPr lang="en-US" dirty="0">
                <a:solidFill>
                  <a:srgbClr val="0000FF"/>
                </a:solidFill>
              </a:rPr>
              <a:t>State Contract Search -  </a:t>
            </a:r>
            <a:r>
              <a:rPr lang="en-US" dirty="0">
                <a:hlinkClick r:id="rId6"/>
              </a:rPr>
              <a:t>https://wwwcfprd.doa.louisiana.gov/osp/lapac/ecat/dsp_ecatsearchlagov.cfm</a:t>
            </a:r>
            <a:r>
              <a:rPr lang="en-US" dirty="0"/>
              <a:t> </a:t>
            </a:r>
          </a:p>
        </p:txBody>
      </p:sp>
      <p:sp>
        <p:nvSpPr>
          <p:cNvPr id="14" name="TextBox 13">
            <a:extLst>
              <a:ext uri="{FF2B5EF4-FFF2-40B4-BE49-F238E27FC236}">
                <a16:creationId xmlns:a16="http://schemas.microsoft.com/office/drawing/2014/main" id="{AD771296-C764-4C3C-FFE9-F9EF7394EE4B}"/>
              </a:ext>
            </a:extLst>
          </p:cNvPr>
          <p:cNvSpPr txBox="1"/>
          <p:nvPr/>
        </p:nvSpPr>
        <p:spPr>
          <a:xfrm>
            <a:off x="513910" y="3352481"/>
            <a:ext cx="6097772" cy="923330"/>
          </a:xfrm>
          <a:prstGeom prst="rect">
            <a:avLst/>
          </a:prstGeom>
          <a:noFill/>
        </p:spPr>
        <p:txBody>
          <a:bodyPr wrap="square">
            <a:spAutoFit/>
          </a:bodyPr>
          <a:lstStyle/>
          <a:p>
            <a:r>
              <a:rPr lang="en-US" dirty="0">
                <a:solidFill>
                  <a:srgbClr val="0000FF"/>
                </a:solidFill>
              </a:rPr>
              <a:t>Vehicle Order Instructions - </a:t>
            </a:r>
            <a:r>
              <a:rPr lang="en-US" dirty="0">
                <a:hlinkClick r:id="rId7"/>
              </a:rPr>
              <a:t>https://www.doa.la.gov/media/vdhgkfbv/lagovvehicleorderinstructions-1-rev-12-3-2021.pdf</a:t>
            </a:r>
            <a:endParaRPr lang="en-US" dirty="0"/>
          </a:p>
        </p:txBody>
      </p:sp>
      <p:sp>
        <p:nvSpPr>
          <p:cNvPr id="16" name="TextBox 15">
            <a:extLst>
              <a:ext uri="{FF2B5EF4-FFF2-40B4-BE49-F238E27FC236}">
                <a16:creationId xmlns:a16="http://schemas.microsoft.com/office/drawing/2014/main" id="{5D20BBF2-EBB5-7EE6-FBB1-5EA9876F8155}"/>
              </a:ext>
            </a:extLst>
          </p:cNvPr>
          <p:cNvSpPr txBox="1"/>
          <p:nvPr/>
        </p:nvSpPr>
        <p:spPr>
          <a:xfrm>
            <a:off x="513910" y="4490498"/>
            <a:ext cx="6097772" cy="369332"/>
          </a:xfrm>
          <a:prstGeom prst="rect">
            <a:avLst/>
          </a:prstGeom>
          <a:noFill/>
        </p:spPr>
        <p:txBody>
          <a:bodyPr wrap="square">
            <a:spAutoFit/>
          </a:bodyPr>
          <a:lstStyle/>
          <a:p>
            <a:r>
              <a:rPr lang="en-US" dirty="0">
                <a:solidFill>
                  <a:srgbClr val="0000FF"/>
                </a:solidFill>
              </a:rPr>
              <a:t>Purchasing Forms: </a:t>
            </a:r>
            <a:r>
              <a:rPr lang="en-US" u="sng" dirty="0">
                <a:solidFill>
                  <a:srgbClr val="0000FF"/>
                </a:solidFill>
              </a:rPr>
              <a:t>https://purchasing.louisiana.edu/forms</a:t>
            </a:r>
          </a:p>
        </p:txBody>
      </p:sp>
    </p:spTree>
    <p:extLst>
      <p:ext uri="{BB962C8B-B14F-4D97-AF65-F5344CB8AC3E}">
        <p14:creationId xmlns:p14="http://schemas.microsoft.com/office/powerpoint/2010/main" val="148732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cartoon face with mustache and a mustache&#10;&#10;Description automatically generated">
            <a:extLst>
              <a:ext uri="{FF2B5EF4-FFF2-40B4-BE49-F238E27FC236}">
                <a16:creationId xmlns:a16="http://schemas.microsoft.com/office/drawing/2014/main" id="{C53E9D77-E46E-AB88-CE6D-D489D490FD0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621463" y="0"/>
            <a:ext cx="4495015" cy="4495015"/>
          </a:xfrm>
          <a:prstGeom prst="rect">
            <a:avLst/>
          </a:prstGeom>
        </p:spPr>
      </p:pic>
      <p:sp>
        <p:nvSpPr>
          <p:cNvPr id="7" name="TextBox 6">
            <a:extLst>
              <a:ext uri="{FF2B5EF4-FFF2-40B4-BE49-F238E27FC236}">
                <a16:creationId xmlns:a16="http://schemas.microsoft.com/office/drawing/2014/main" id="{B6306552-C242-A4EC-5852-88A3CA2A0FCB}"/>
              </a:ext>
            </a:extLst>
          </p:cNvPr>
          <p:cNvSpPr txBox="1"/>
          <p:nvPr/>
        </p:nvSpPr>
        <p:spPr>
          <a:xfrm>
            <a:off x="758857" y="3981982"/>
            <a:ext cx="10674285" cy="2800767"/>
          </a:xfrm>
          <a:prstGeom prst="rect">
            <a:avLst/>
          </a:prstGeom>
          <a:noFill/>
        </p:spPr>
        <p:txBody>
          <a:bodyPr wrap="square" rtlCol="0">
            <a:spAutoFit/>
          </a:bodyPr>
          <a:lstStyle/>
          <a:p>
            <a:pPr algn="ctr"/>
            <a:r>
              <a:rPr lang="en-US" sz="8800" dirty="0">
                <a:latin typeface="Arial Black" panose="020B0A04020102020204" pitchFamily="34" charset="0"/>
              </a:rPr>
              <a:t>ANY QUESTIONS?</a:t>
            </a:r>
          </a:p>
        </p:txBody>
      </p:sp>
    </p:spTree>
    <p:extLst>
      <p:ext uri="{BB962C8B-B14F-4D97-AF65-F5344CB8AC3E}">
        <p14:creationId xmlns:p14="http://schemas.microsoft.com/office/powerpoint/2010/main" val="3670814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What is a bid?</a:t>
            </a:r>
            <a:endParaRPr lang="en-US" b="1" u="sng" dirty="0">
              <a:solidFill>
                <a:srgbClr val="C00000"/>
              </a:solidFill>
            </a:endParaRPr>
          </a:p>
        </p:txBody>
      </p:sp>
      <p:sp>
        <p:nvSpPr>
          <p:cNvPr id="3" name="Content Placeholder 2"/>
          <p:cNvSpPr>
            <a:spLocks noGrp="1"/>
          </p:cNvSpPr>
          <p:nvPr>
            <p:ph idx="1"/>
          </p:nvPr>
        </p:nvSpPr>
        <p:spPr>
          <a:xfrm>
            <a:off x="1188721" y="1582095"/>
            <a:ext cx="4750354" cy="3538545"/>
          </a:xfrm>
          <a:ln w="50800">
            <a:solidFill>
              <a:srgbClr val="C00000"/>
            </a:solidFill>
          </a:ln>
        </p:spPr>
        <p:txBody>
          <a:bodyPr>
            <a:normAutofit/>
          </a:bodyPr>
          <a:lstStyle/>
          <a:p>
            <a:pPr marL="0" indent="0">
              <a:buNone/>
            </a:pPr>
            <a:r>
              <a:rPr lang="en-US" b="1" u="sng" dirty="0" smtClean="0"/>
              <a:t>QUOTE</a:t>
            </a:r>
          </a:p>
          <a:p>
            <a:pPr>
              <a:buFont typeface="Wingdings" panose="05000000000000000000" pitchFamily="2" charset="2"/>
              <a:buChar char="ü"/>
            </a:pPr>
            <a:r>
              <a:rPr lang="en-US" sz="2400" dirty="0" smtClean="0"/>
              <a:t>Informal</a:t>
            </a:r>
          </a:p>
          <a:p>
            <a:pPr>
              <a:buFont typeface="Wingdings" panose="05000000000000000000" pitchFamily="2" charset="2"/>
              <a:buChar char="ü"/>
            </a:pPr>
            <a:r>
              <a:rPr lang="en-US" sz="2400" dirty="0" smtClean="0"/>
              <a:t>Total is less than </a:t>
            </a:r>
            <a:r>
              <a:rPr lang="en-US" sz="2400" dirty="0" smtClean="0"/>
              <a:t>$</a:t>
            </a:r>
            <a:r>
              <a:rPr lang="en-US" sz="2400" dirty="0" smtClean="0"/>
              <a:t>20</a:t>
            </a:r>
            <a:r>
              <a:rPr lang="en-US" sz="2400" dirty="0" smtClean="0"/>
              <a:t>K</a:t>
            </a:r>
            <a:endParaRPr lang="en-US" sz="2400" dirty="0" smtClean="0"/>
          </a:p>
          <a:p>
            <a:pPr>
              <a:buFont typeface="Wingdings" panose="05000000000000000000" pitchFamily="2" charset="2"/>
              <a:buChar char="ü"/>
            </a:pPr>
            <a:r>
              <a:rPr lang="en-US" sz="2400" dirty="0" smtClean="0"/>
              <a:t>Can be requested by anyone</a:t>
            </a:r>
          </a:p>
          <a:p>
            <a:pPr>
              <a:buFont typeface="Wingdings" panose="05000000000000000000" pitchFamily="2" charset="2"/>
              <a:buChar char="ü"/>
            </a:pPr>
            <a:r>
              <a:rPr lang="en-US" sz="2400" dirty="0" smtClean="0"/>
              <a:t>Must be submitted with requisition</a:t>
            </a:r>
          </a:p>
          <a:p>
            <a:pPr>
              <a:buFont typeface="Wingdings" panose="05000000000000000000" pitchFamily="2" charset="2"/>
              <a:buChar char="ü"/>
            </a:pPr>
            <a:r>
              <a:rPr lang="en-US" sz="2400" dirty="0" smtClean="0"/>
              <a:t>Provided on-the-spot by vendor</a:t>
            </a:r>
            <a:endParaRPr lang="en-US" sz="2400" dirty="0"/>
          </a:p>
        </p:txBody>
      </p:sp>
      <p:sp>
        <p:nvSpPr>
          <p:cNvPr id="4" name="Content Placeholder 2"/>
          <p:cNvSpPr txBox="1">
            <a:spLocks/>
          </p:cNvSpPr>
          <p:nvPr/>
        </p:nvSpPr>
        <p:spPr>
          <a:xfrm>
            <a:off x="6266507" y="1582095"/>
            <a:ext cx="4580563" cy="3538545"/>
          </a:xfrm>
          <a:prstGeom prst="rect">
            <a:avLst/>
          </a:prstGeom>
          <a:ln w="50800">
            <a:solidFill>
              <a:srgbClr val="C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u="sng" dirty="0" smtClean="0"/>
              <a:t>BID</a:t>
            </a:r>
          </a:p>
          <a:p>
            <a:pPr>
              <a:buFont typeface="Wingdings" panose="05000000000000000000" pitchFamily="2" charset="2"/>
              <a:buChar char="ü"/>
            </a:pPr>
            <a:r>
              <a:rPr lang="en-US" sz="2200" dirty="0" smtClean="0"/>
              <a:t>Formal</a:t>
            </a:r>
          </a:p>
          <a:p>
            <a:pPr>
              <a:buFont typeface="Wingdings" panose="05000000000000000000" pitchFamily="2" charset="2"/>
              <a:buChar char="ü"/>
            </a:pPr>
            <a:r>
              <a:rPr lang="en-US" sz="2200" dirty="0" smtClean="0"/>
              <a:t>Exceeds </a:t>
            </a:r>
            <a:r>
              <a:rPr lang="en-US" sz="2200" dirty="0" smtClean="0"/>
              <a:t>$</a:t>
            </a:r>
            <a:r>
              <a:rPr lang="en-US" sz="2200" dirty="0" smtClean="0"/>
              <a:t>25</a:t>
            </a:r>
            <a:r>
              <a:rPr lang="en-US" sz="2200" dirty="0" smtClean="0"/>
              <a:t>K</a:t>
            </a:r>
            <a:endParaRPr lang="en-US" sz="2200" dirty="0" smtClean="0"/>
          </a:p>
          <a:p>
            <a:pPr>
              <a:buFont typeface="Wingdings" panose="05000000000000000000" pitchFamily="2" charset="2"/>
              <a:buChar char="ü"/>
            </a:pPr>
            <a:r>
              <a:rPr lang="en-US" sz="2200" dirty="0" smtClean="0"/>
              <a:t>Done by Purchasing only</a:t>
            </a:r>
          </a:p>
          <a:p>
            <a:pPr>
              <a:buFont typeface="Wingdings" panose="05000000000000000000" pitchFamily="2" charset="2"/>
              <a:buChar char="ü"/>
            </a:pPr>
            <a:r>
              <a:rPr lang="en-US" sz="2200" dirty="0" smtClean="0"/>
              <a:t>Specifications must be submitted with the requisition</a:t>
            </a:r>
          </a:p>
          <a:p>
            <a:pPr>
              <a:buFont typeface="Wingdings" panose="05000000000000000000" pitchFamily="2" charset="2"/>
              <a:buChar char="ü"/>
            </a:pPr>
            <a:r>
              <a:rPr lang="en-US" sz="2200" dirty="0" smtClean="0"/>
              <a:t>Takes 4-6 weeks (must be advertised)</a:t>
            </a:r>
          </a:p>
        </p:txBody>
      </p:sp>
      <p:pic>
        <p:nvPicPr>
          <p:cNvPr id="5" name="Picture 4">
            <a:extLst>
              <a:ext uri="{FF2B5EF4-FFF2-40B4-BE49-F238E27FC236}">
                <a16:creationId xmlns:a16="http://schemas.microsoft.com/office/drawing/2014/main" id="{CA4F1D3F-1BA3-B681-265E-EBF08F69E132}"/>
              </a:ext>
            </a:extLst>
          </p:cNvPr>
          <p:cNvPicPr>
            <a:picLocks noChangeAspect="1"/>
          </p:cNvPicPr>
          <p:nvPr/>
        </p:nvPicPr>
        <p:blipFill rotWithShape="1">
          <a:blip r:embed="rId3"/>
          <a:srcRect t="85339"/>
          <a:stretch/>
        </p:blipFill>
        <p:spPr>
          <a:xfrm>
            <a:off x="1433069" y="5712737"/>
            <a:ext cx="9144793" cy="1012533"/>
          </a:xfrm>
          <a:prstGeom prst="rect">
            <a:avLst/>
          </a:prstGeom>
        </p:spPr>
      </p:pic>
    </p:spTree>
    <p:extLst>
      <p:ext uri="{BB962C8B-B14F-4D97-AF65-F5344CB8AC3E}">
        <p14:creationId xmlns:p14="http://schemas.microsoft.com/office/powerpoint/2010/main" val="36682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7398B9-8844-774F-FB61-2BA4B945D241}"/>
              </a:ext>
            </a:extLst>
          </p:cNvPr>
          <p:cNvPicPr>
            <a:picLocks noChangeAspect="1"/>
          </p:cNvPicPr>
          <p:nvPr/>
        </p:nvPicPr>
        <p:blipFill rotWithShape="1">
          <a:blip r:embed="rId3"/>
          <a:srcRect l="73300" t="87455"/>
          <a:stretch/>
        </p:blipFill>
        <p:spPr>
          <a:xfrm>
            <a:off x="8655113" y="6003704"/>
            <a:ext cx="2441673" cy="854296"/>
          </a:xfrm>
          <a:prstGeom prst="rect">
            <a:avLst/>
          </a:prstGeom>
        </p:spPr>
      </p:pic>
      <p:sp>
        <p:nvSpPr>
          <p:cNvPr id="2" name="Title 1">
            <a:extLst>
              <a:ext uri="{FF2B5EF4-FFF2-40B4-BE49-F238E27FC236}">
                <a16:creationId xmlns:a16="http://schemas.microsoft.com/office/drawing/2014/main" id="{000362B7-F3EC-0761-125B-C0AFB9B4BE73}"/>
              </a:ext>
            </a:extLst>
          </p:cNvPr>
          <p:cNvSpPr>
            <a:spLocks noGrp="1"/>
          </p:cNvSpPr>
          <p:nvPr>
            <p:ph type="title"/>
          </p:nvPr>
        </p:nvSpPr>
        <p:spPr>
          <a:xfrm>
            <a:off x="487362" y="47904"/>
            <a:ext cx="10972800" cy="884603"/>
          </a:xfrm>
        </p:spPr>
        <p:txBody>
          <a:bodyPr/>
          <a:lstStyle/>
          <a:p>
            <a:r>
              <a:rPr lang="en-US" b="1" u="sng" dirty="0" smtClean="0">
                <a:solidFill>
                  <a:srgbClr val="C00000"/>
                </a:solidFill>
              </a:rPr>
              <a:t>2024 Purchasing </a:t>
            </a:r>
            <a:r>
              <a:rPr lang="en-US" b="1" u="sng" dirty="0">
                <a:solidFill>
                  <a:srgbClr val="C00000"/>
                </a:solidFill>
              </a:rPr>
              <a:t>Staff</a:t>
            </a:r>
          </a:p>
        </p:txBody>
      </p:sp>
      <p:pic>
        <p:nvPicPr>
          <p:cNvPr id="2050" name="Picture 2" descr="Image preview"/>
          <p:cNvPicPr>
            <a:picLocks noChangeAspect="1" noChangeArrowheads="1"/>
          </p:cNvPicPr>
          <p:nvPr/>
        </p:nvPicPr>
        <p:blipFill rotWithShape="1">
          <a:blip r:embed="rId4">
            <a:extLst>
              <a:ext uri="{28A0092B-C50C-407E-A947-70E740481C1C}">
                <a14:useLocalDpi xmlns:a14="http://schemas.microsoft.com/office/drawing/2010/main" val="0"/>
              </a:ext>
            </a:extLst>
          </a:blip>
          <a:srcRect l="19253" t="11263" r="19384" b="10731"/>
          <a:stretch/>
        </p:blipFill>
        <p:spPr bwMode="auto">
          <a:xfrm>
            <a:off x="2675427" y="765148"/>
            <a:ext cx="6774469" cy="609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585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4F1D3F-1BA3-B681-265E-EBF08F69E132}"/>
              </a:ext>
            </a:extLst>
          </p:cNvPr>
          <p:cNvPicPr>
            <a:picLocks noChangeAspect="1"/>
          </p:cNvPicPr>
          <p:nvPr/>
        </p:nvPicPr>
        <p:blipFill rotWithShape="1">
          <a:blip r:embed="rId3"/>
          <a:srcRect t="85339"/>
          <a:stretch/>
        </p:blipFill>
        <p:spPr>
          <a:xfrm>
            <a:off x="1433069" y="5712737"/>
            <a:ext cx="9144793" cy="1012533"/>
          </a:xfrm>
          <a:prstGeom prst="rect">
            <a:avLst/>
          </a:prstGeom>
        </p:spPr>
      </p:pic>
      <p:sp>
        <p:nvSpPr>
          <p:cNvPr id="2" name="Title 1">
            <a:extLst>
              <a:ext uri="{FF2B5EF4-FFF2-40B4-BE49-F238E27FC236}">
                <a16:creationId xmlns:a16="http://schemas.microsoft.com/office/drawing/2014/main" id="{E66E95B7-E105-D1AC-FE60-E89914D2A487}"/>
              </a:ext>
            </a:extLst>
          </p:cNvPr>
          <p:cNvSpPr>
            <a:spLocks noGrp="1"/>
          </p:cNvSpPr>
          <p:nvPr>
            <p:ph type="title"/>
          </p:nvPr>
        </p:nvSpPr>
        <p:spPr>
          <a:xfrm>
            <a:off x="1830290" y="266530"/>
            <a:ext cx="8531418" cy="915960"/>
          </a:xfrm>
        </p:spPr>
        <p:txBody>
          <a:bodyPr>
            <a:normAutofit fontScale="90000"/>
          </a:bodyPr>
          <a:lstStyle/>
          <a:p>
            <a:pPr algn="ctr"/>
            <a:r>
              <a:rPr lang="en-US" b="1" u="sng" dirty="0" smtClean="0">
                <a:solidFill>
                  <a:srgbClr val="C00000"/>
                </a:solidFill>
                <a:latin typeface="Calibri" panose="020F0502020204030204" pitchFamily="34" charset="0"/>
                <a:cs typeface="Calibri" panose="020F0502020204030204" pitchFamily="34" charset="0"/>
              </a:rPr>
              <a:t>What to include in bid specifications</a:t>
            </a:r>
            <a:endParaRPr lang="en-US" dirty="0"/>
          </a:p>
        </p:txBody>
      </p:sp>
      <p:sp>
        <p:nvSpPr>
          <p:cNvPr id="4" name="Content Placeholder 3">
            <a:extLst>
              <a:ext uri="{FF2B5EF4-FFF2-40B4-BE49-F238E27FC236}">
                <a16:creationId xmlns:a16="http://schemas.microsoft.com/office/drawing/2014/main" id="{F412D9BF-0C27-5E33-5109-122F6ACC21CD}"/>
              </a:ext>
            </a:extLst>
          </p:cNvPr>
          <p:cNvSpPr>
            <a:spLocks noGrp="1"/>
          </p:cNvSpPr>
          <p:nvPr>
            <p:ph sz="half" idx="2"/>
          </p:nvPr>
        </p:nvSpPr>
        <p:spPr>
          <a:xfrm>
            <a:off x="7823618" y="1265351"/>
            <a:ext cx="3753188" cy="1677555"/>
          </a:xfrm>
        </p:spPr>
        <p:txBody>
          <a:bodyPr>
            <a:normAutofit fontScale="47500" lnSpcReduction="20000"/>
          </a:bodyPr>
          <a:lstStyle/>
          <a:p>
            <a:pPr marL="0" indent="0" algn="ctr">
              <a:buNone/>
            </a:pPr>
            <a:r>
              <a:rPr lang="en-US" sz="4200" b="1" u="sng" dirty="0"/>
              <a:t>WHO/WHEN?</a:t>
            </a:r>
            <a:endParaRPr lang="en-US" sz="4200" dirty="0"/>
          </a:p>
          <a:p>
            <a:pPr>
              <a:buFont typeface="Wingdings" panose="05000000000000000000" pitchFamily="2" charset="2"/>
              <a:buChar char="v"/>
            </a:pPr>
            <a:r>
              <a:rPr lang="en-US" sz="2900" dirty="0"/>
              <a:t>WHO IS THE PROJECT MANAGER?</a:t>
            </a:r>
          </a:p>
          <a:p>
            <a:pPr>
              <a:buFont typeface="Wingdings" panose="05000000000000000000" pitchFamily="2" charset="2"/>
              <a:buChar char="v"/>
            </a:pPr>
            <a:r>
              <a:rPr lang="en-US" sz="2900" dirty="0"/>
              <a:t>WHO DO YOU WANT TO SEND THE INVITE TO? (VENDOR LIST)</a:t>
            </a:r>
          </a:p>
        </p:txBody>
      </p:sp>
      <p:sp>
        <p:nvSpPr>
          <p:cNvPr id="10" name="TextBox 9">
            <a:extLst>
              <a:ext uri="{FF2B5EF4-FFF2-40B4-BE49-F238E27FC236}">
                <a16:creationId xmlns:a16="http://schemas.microsoft.com/office/drawing/2014/main" id="{32FD7BB2-F71D-1519-9D66-6C4D35D67EC9}"/>
              </a:ext>
            </a:extLst>
          </p:cNvPr>
          <p:cNvSpPr txBox="1"/>
          <p:nvPr/>
        </p:nvSpPr>
        <p:spPr>
          <a:xfrm>
            <a:off x="8005941" y="3219564"/>
            <a:ext cx="3792780" cy="1261884"/>
          </a:xfrm>
          <a:prstGeom prst="rect">
            <a:avLst/>
          </a:prstGeom>
          <a:noFill/>
        </p:spPr>
        <p:txBody>
          <a:bodyPr wrap="square">
            <a:spAutoFit/>
          </a:bodyPr>
          <a:lstStyle/>
          <a:p>
            <a:pPr marL="0" indent="0" algn="ctr">
              <a:buNone/>
            </a:pPr>
            <a:r>
              <a:rPr lang="en-US" sz="2000" b="1" u="sng" dirty="0">
                <a:cs typeface="Calibri" panose="020F0502020204030204" pitchFamily="34" charset="0"/>
              </a:rPr>
              <a:t>WHAT ELSE?</a:t>
            </a:r>
          </a:p>
          <a:p>
            <a:pPr marL="285750" indent="-285750">
              <a:buFont typeface="Wingdings" panose="05000000000000000000" pitchFamily="2" charset="2"/>
              <a:buChar char="v"/>
            </a:pPr>
            <a:r>
              <a:rPr lang="en-US" sz="1400" dirty="0"/>
              <a:t>DO YOU REQUIRE A PRE-BID MEETING?</a:t>
            </a:r>
          </a:p>
          <a:p>
            <a:pPr marL="285750" indent="-285750">
              <a:buFont typeface="Wingdings" panose="05000000000000000000" pitchFamily="2" charset="2"/>
              <a:buChar char="v"/>
            </a:pPr>
            <a:r>
              <a:rPr lang="en-US" sz="1400" dirty="0"/>
              <a:t>DO YOU REQUIRE A MADATORY SITE VISIT?</a:t>
            </a:r>
          </a:p>
          <a:p>
            <a:pPr marL="285750" indent="-285750">
              <a:buFont typeface="Wingdings" panose="05000000000000000000" pitchFamily="2" charset="2"/>
              <a:buChar char="v"/>
            </a:pPr>
            <a:r>
              <a:rPr lang="en-US" sz="1400" dirty="0"/>
              <a:t>SPECIAL INSTRUCTIONS (NEED BY DATE)</a:t>
            </a:r>
          </a:p>
          <a:p>
            <a:pPr marL="285750" indent="-285750">
              <a:buFont typeface="Wingdings" panose="05000000000000000000" pitchFamily="2" charset="2"/>
              <a:buChar char="v"/>
            </a:pPr>
            <a:r>
              <a:rPr lang="en-US" sz="1400" dirty="0"/>
              <a:t>BE VERY SPECIFIC</a:t>
            </a:r>
          </a:p>
        </p:txBody>
      </p:sp>
      <p:pic>
        <p:nvPicPr>
          <p:cNvPr id="6" name="Picture 5">
            <a:extLst>
              <a:ext uri="{FF2B5EF4-FFF2-40B4-BE49-F238E27FC236}">
                <a16:creationId xmlns:a16="http://schemas.microsoft.com/office/drawing/2014/main" id="{BA699A66-8A66-A020-9DFF-1F8511BB9CAC}"/>
              </a:ext>
            </a:extLst>
          </p:cNvPr>
          <p:cNvPicPr>
            <a:picLocks noChangeAspect="1"/>
          </p:cNvPicPr>
          <p:nvPr/>
        </p:nvPicPr>
        <p:blipFill rotWithShape="1">
          <a:blip r:embed="rId4"/>
          <a:srcRect r="4680" b="8692"/>
          <a:stretch/>
        </p:blipFill>
        <p:spPr>
          <a:xfrm>
            <a:off x="4746310" y="1409074"/>
            <a:ext cx="3077308" cy="3233386"/>
          </a:xfrm>
          <a:prstGeom prst="rect">
            <a:avLst/>
          </a:prstGeom>
        </p:spPr>
      </p:pic>
      <p:sp>
        <p:nvSpPr>
          <p:cNvPr id="3" name="Content Placeholder 2">
            <a:extLst>
              <a:ext uri="{FF2B5EF4-FFF2-40B4-BE49-F238E27FC236}">
                <a16:creationId xmlns:a16="http://schemas.microsoft.com/office/drawing/2014/main" id="{EEE7221D-F4D7-3DCF-AB61-FDDC804B68D6}"/>
              </a:ext>
            </a:extLst>
          </p:cNvPr>
          <p:cNvSpPr>
            <a:spLocks noGrp="1"/>
          </p:cNvSpPr>
          <p:nvPr>
            <p:ph sz="half" idx="1"/>
          </p:nvPr>
        </p:nvSpPr>
        <p:spPr>
          <a:xfrm>
            <a:off x="235179" y="1323742"/>
            <a:ext cx="4511131" cy="2447363"/>
          </a:xfrm>
        </p:spPr>
        <p:txBody>
          <a:bodyPr>
            <a:normAutofit fontScale="47500" lnSpcReduction="20000"/>
          </a:bodyPr>
          <a:lstStyle/>
          <a:p>
            <a:pPr marL="0" indent="0" algn="ctr">
              <a:buNone/>
            </a:pPr>
            <a:r>
              <a:rPr lang="en-US" sz="4200" b="1" u="sng" dirty="0">
                <a:cs typeface="Calibri" panose="020F0502020204030204" pitchFamily="34" charset="0"/>
              </a:rPr>
              <a:t>WHAT</a:t>
            </a:r>
            <a:r>
              <a:rPr lang="en-US" sz="4200" b="1" u="sng" dirty="0"/>
              <a:t>?</a:t>
            </a:r>
          </a:p>
          <a:p>
            <a:pPr>
              <a:buFont typeface="Wingdings" panose="05000000000000000000" pitchFamily="2" charset="2"/>
              <a:buChar char="v"/>
            </a:pPr>
            <a:r>
              <a:rPr lang="en-US" sz="2900" dirty="0"/>
              <a:t>WHAT IS THE SCOPE OF WORK?</a:t>
            </a:r>
          </a:p>
          <a:p>
            <a:pPr>
              <a:buFont typeface="Wingdings" panose="05000000000000000000" pitchFamily="2" charset="2"/>
              <a:buChar char="v"/>
            </a:pPr>
            <a:r>
              <a:rPr lang="en-US" sz="2900" dirty="0"/>
              <a:t>WHAT SUPPORTING DOCUMENTS (DRAWINGS) YOU WANT TO SHARE?</a:t>
            </a:r>
          </a:p>
          <a:p>
            <a:pPr>
              <a:buFont typeface="Wingdings" panose="05000000000000000000" pitchFamily="2" charset="2"/>
              <a:buChar char="v"/>
            </a:pPr>
            <a:r>
              <a:rPr lang="en-US" sz="2900" dirty="0"/>
              <a:t>WHAT DO WE WANT TO ORDER IS IT EQUIPMENT OR SERVICE?</a:t>
            </a:r>
          </a:p>
          <a:p>
            <a:pPr>
              <a:buFont typeface="Wingdings" panose="05000000000000000000" pitchFamily="2" charset="2"/>
              <a:buChar char="v"/>
            </a:pPr>
            <a:r>
              <a:rPr lang="en-US" sz="2900" dirty="0"/>
              <a:t>WHAT QUALIFICATIONS WILL THE BIDDER NEED?</a:t>
            </a:r>
          </a:p>
          <a:p>
            <a:pPr>
              <a:buFont typeface="Wingdings" panose="05000000000000000000" pitchFamily="2" charset="2"/>
              <a:buChar char="v"/>
            </a:pPr>
            <a:r>
              <a:rPr lang="en-US" sz="2900" dirty="0"/>
              <a:t>WHAT ARE THE PARTS? (ITEM#, SUBSTITUTION ALLOWED?, ETC)</a:t>
            </a:r>
          </a:p>
          <a:p>
            <a:pPr>
              <a:buFont typeface="Wingdings" panose="05000000000000000000" pitchFamily="2" charset="2"/>
              <a:buChar char="v"/>
            </a:pPr>
            <a:r>
              <a:rPr lang="en-US" sz="2900" dirty="0"/>
              <a:t>WHAT IS ACCEPTABLE/WHAT IS NOT?</a:t>
            </a:r>
          </a:p>
          <a:p>
            <a:pPr marL="0" indent="0">
              <a:buNone/>
            </a:pPr>
            <a:endParaRPr lang="en-US" sz="1800" dirty="0"/>
          </a:p>
          <a:p>
            <a:pPr>
              <a:buFont typeface="Wingdings" panose="05000000000000000000" pitchFamily="2" charset="2"/>
              <a:buChar char="v"/>
            </a:pPr>
            <a:endParaRPr lang="en-US" sz="1800" dirty="0"/>
          </a:p>
        </p:txBody>
      </p:sp>
      <p:sp>
        <p:nvSpPr>
          <p:cNvPr id="8" name="TextBox 7">
            <a:extLst>
              <a:ext uri="{FF2B5EF4-FFF2-40B4-BE49-F238E27FC236}">
                <a16:creationId xmlns:a16="http://schemas.microsoft.com/office/drawing/2014/main" id="{BA2274F7-56EE-8A33-B56B-91EF099DE522}"/>
              </a:ext>
            </a:extLst>
          </p:cNvPr>
          <p:cNvSpPr txBox="1"/>
          <p:nvPr/>
        </p:nvSpPr>
        <p:spPr>
          <a:xfrm>
            <a:off x="113244" y="3970538"/>
            <a:ext cx="5201024" cy="892552"/>
          </a:xfrm>
          <a:prstGeom prst="rect">
            <a:avLst/>
          </a:prstGeom>
          <a:noFill/>
        </p:spPr>
        <p:txBody>
          <a:bodyPr wrap="square">
            <a:spAutoFit/>
          </a:bodyPr>
          <a:lstStyle/>
          <a:p>
            <a:pPr marL="0" indent="0" algn="ctr">
              <a:buNone/>
            </a:pPr>
            <a:r>
              <a:rPr lang="en-US" sz="2000" b="1" u="sng" dirty="0">
                <a:cs typeface="Calibri" panose="020F0502020204030204" pitchFamily="34" charset="0"/>
              </a:rPr>
              <a:t>WHERE/HOW</a:t>
            </a:r>
            <a:r>
              <a:rPr lang="en-US" sz="2000" u="sng" dirty="0"/>
              <a:t>?</a:t>
            </a:r>
          </a:p>
          <a:p>
            <a:pPr marL="342900" indent="-342900">
              <a:buFont typeface="Wingdings" panose="05000000000000000000" pitchFamily="2" charset="2"/>
              <a:buChar char="v"/>
            </a:pPr>
            <a:r>
              <a:rPr lang="en-US" sz="1600" dirty="0"/>
              <a:t>HOW OFTEN DO YOU NEED THE WORK DONE?</a:t>
            </a:r>
          </a:p>
          <a:p>
            <a:pPr marL="342900" indent="-342900">
              <a:buFont typeface="Wingdings" panose="05000000000000000000" pitchFamily="2" charset="2"/>
              <a:buChar char="v"/>
            </a:pPr>
            <a:r>
              <a:rPr lang="en-US" sz="1600" dirty="0"/>
              <a:t>WHERE DOES IT NEED TO BE DELIVERED? (LOCATION)</a:t>
            </a:r>
          </a:p>
        </p:txBody>
      </p:sp>
    </p:spTree>
    <p:extLst>
      <p:ext uri="{BB962C8B-B14F-4D97-AF65-F5344CB8AC3E}">
        <p14:creationId xmlns:p14="http://schemas.microsoft.com/office/powerpoint/2010/main" val="375570734"/>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289275-1F3C-87B9-0DBB-64CA9819697B}"/>
              </a:ext>
            </a:extLst>
          </p:cNvPr>
          <p:cNvPicPr>
            <a:picLocks noChangeAspect="1"/>
          </p:cNvPicPr>
          <p:nvPr/>
        </p:nvPicPr>
        <p:blipFill>
          <a:blip r:embed="rId3"/>
          <a:stretch>
            <a:fillRect/>
          </a:stretch>
        </p:blipFill>
        <p:spPr>
          <a:xfrm>
            <a:off x="1523603" y="24089"/>
            <a:ext cx="9144793" cy="6809822"/>
          </a:xfrm>
          <a:prstGeom prst="rect">
            <a:avLst/>
          </a:prstGeom>
        </p:spPr>
      </p:pic>
      <p:sp>
        <p:nvSpPr>
          <p:cNvPr id="2" name="Title 1">
            <a:extLst>
              <a:ext uri="{FF2B5EF4-FFF2-40B4-BE49-F238E27FC236}">
                <a16:creationId xmlns:a16="http://schemas.microsoft.com/office/drawing/2014/main" id="{F13F6D3F-2253-AB3E-0923-675E04FA2D3D}"/>
              </a:ext>
            </a:extLst>
          </p:cNvPr>
          <p:cNvSpPr>
            <a:spLocks noGrp="1"/>
          </p:cNvSpPr>
          <p:nvPr>
            <p:ph type="title"/>
          </p:nvPr>
        </p:nvSpPr>
        <p:spPr>
          <a:xfrm>
            <a:off x="680884" y="2233254"/>
            <a:ext cx="10515600" cy="1325563"/>
          </a:xfrm>
        </p:spPr>
        <p:txBody>
          <a:bodyPr>
            <a:normAutofit/>
          </a:bodyPr>
          <a:lstStyle/>
          <a:p>
            <a:pPr algn="ctr"/>
            <a:r>
              <a:rPr lang="en-US" sz="7200" b="1" dirty="0">
                <a:solidFill>
                  <a:srgbClr val="C00000"/>
                </a:solidFill>
              </a:rPr>
              <a:t>Questions?</a:t>
            </a:r>
          </a:p>
        </p:txBody>
      </p:sp>
      <p:sp>
        <p:nvSpPr>
          <p:cNvPr id="5" name="Title 1">
            <a:extLst>
              <a:ext uri="{FF2B5EF4-FFF2-40B4-BE49-F238E27FC236}">
                <a16:creationId xmlns:a16="http://schemas.microsoft.com/office/drawing/2014/main" id="{F13F6D3F-2253-AB3E-0923-675E04FA2D3D}"/>
              </a:ext>
            </a:extLst>
          </p:cNvPr>
          <p:cNvSpPr txBox="1">
            <a:spLocks/>
          </p:cNvSpPr>
          <p:nvPr/>
        </p:nvSpPr>
        <p:spPr>
          <a:xfrm>
            <a:off x="680884" y="11664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a:solidFill>
                  <a:srgbClr val="C00000"/>
                </a:solidFill>
              </a:rPr>
              <a:t>Questions?</a:t>
            </a:r>
            <a:endParaRPr lang="en-US" sz="7200" b="1" dirty="0">
              <a:solidFill>
                <a:srgbClr val="C00000"/>
              </a:solidFill>
            </a:endParaRPr>
          </a:p>
        </p:txBody>
      </p:sp>
      <p:sp>
        <p:nvSpPr>
          <p:cNvPr id="6" name="Title 1">
            <a:extLst>
              <a:ext uri="{FF2B5EF4-FFF2-40B4-BE49-F238E27FC236}">
                <a16:creationId xmlns:a16="http://schemas.microsoft.com/office/drawing/2014/main" id="{F13F6D3F-2253-AB3E-0923-675E04FA2D3D}"/>
              </a:ext>
            </a:extLst>
          </p:cNvPr>
          <p:cNvSpPr txBox="1">
            <a:spLocks/>
          </p:cNvSpPr>
          <p:nvPr/>
        </p:nvSpPr>
        <p:spPr>
          <a:xfrm>
            <a:off x="680884" y="33000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a:solidFill>
                  <a:srgbClr val="C00000"/>
                </a:solidFill>
              </a:rPr>
              <a:t>Questions?</a:t>
            </a:r>
            <a:endParaRPr lang="en-US" sz="7200" b="1" dirty="0">
              <a:solidFill>
                <a:srgbClr val="C00000"/>
              </a:solidFill>
            </a:endParaRPr>
          </a:p>
        </p:txBody>
      </p:sp>
      <p:sp>
        <p:nvSpPr>
          <p:cNvPr id="3" name="TextBox 2"/>
          <p:cNvSpPr txBox="1"/>
          <p:nvPr/>
        </p:nvSpPr>
        <p:spPr>
          <a:xfrm>
            <a:off x="2369574" y="658761"/>
            <a:ext cx="7128387" cy="4748981"/>
          </a:xfrm>
          <a:prstGeom prst="rect">
            <a:avLst/>
          </a:prstGeom>
          <a:noFill/>
          <a:ln w="47625">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21988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BC1741-8CFE-08D4-88D1-9A0D5DDAE382}"/>
              </a:ext>
            </a:extLst>
          </p:cNvPr>
          <p:cNvPicPr>
            <a:picLocks noChangeAspect="1"/>
          </p:cNvPicPr>
          <p:nvPr/>
        </p:nvPicPr>
        <p:blipFill rotWithShape="1">
          <a:blip r:embed="rId3"/>
          <a:srcRect t="87262" r="1421"/>
          <a:stretch/>
        </p:blipFill>
        <p:spPr>
          <a:xfrm>
            <a:off x="1523603" y="5966459"/>
            <a:ext cx="9014857" cy="867451"/>
          </a:xfrm>
          <a:prstGeom prst="rect">
            <a:avLst/>
          </a:prstGeom>
        </p:spPr>
      </p:pic>
      <p:sp>
        <p:nvSpPr>
          <p:cNvPr id="3" name="Content Placeholder 2">
            <a:extLst>
              <a:ext uri="{FF2B5EF4-FFF2-40B4-BE49-F238E27FC236}">
                <a16:creationId xmlns:a16="http://schemas.microsoft.com/office/drawing/2014/main" id="{1C5BB329-27F4-457A-4A22-AA659D6FDD64}"/>
              </a:ext>
            </a:extLst>
          </p:cNvPr>
          <p:cNvSpPr>
            <a:spLocks noGrp="1"/>
          </p:cNvSpPr>
          <p:nvPr>
            <p:ph idx="1"/>
          </p:nvPr>
        </p:nvSpPr>
        <p:spPr>
          <a:xfrm>
            <a:off x="484473" y="2893732"/>
            <a:ext cx="4577616" cy="2964580"/>
          </a:xfrm>
        </p:spPr>
        <p:txBody>
          <a:bodyPr>
            <a:normAutofit fontScale="92500" lnSpcReduction="20000"/>
          </a:bodyPr>
          <a:lstStyle/>
          <a:p>
            <a:pPr marL="0" indent="0">
              <a:buNone/>
            </a:pPr>
            <a:r>
              <a:rPr lang="en-US" b="1" u="sng" dirty="0"/>
              <a:t>Exercise No. 1</a:t>
            </a:r>
          </a:p>
          <a:p>
            <a:pPr marL="0" indent="0">
              <a:buNone/>
            </a:pPr>
            <a:r>
              <a:rPr lang="en-US" dirty="0"/>
              <a:t>Coworker A: My department head needs me to order </a:t>
            </a:r>
            <a:r>
              <a:rPr lang="en-US" dirty="0" smtClean="0"/>
              <a:t>hats for </a:t>
            </a:r>
            <a:r>
              <a:rPr lang="en-US" dirty="0"/>
              <a:t>a project. How do I do that? </a:t>
            </a:r>
          </a:p>
          <a:p>
            <a:pPr marL="0" indent="0">
              <a:buNone/>
            </a:pPr>
            <a:r>
              <a:rPr lang="en-US" dirty="0" smtClean="0"/>
              <a:t>Coworker </a:t>
            </a:r>
            <a:r>
              <a:rPr lang="en-US" dirty="0"/>
              <a:t>B:  </a:t>
            </a:r>
          </a:p>
          <a:p>
            <a:pPr marL="0" indent="0">
              <a:buNone/>
            </a:pPr>
            <a:r>
              <a:rPr lang="en-US" u="sng" dirty="0" smtClean="0"/>
              <a:t>___________?___________</a:t>
            </a:r>
            <a:endParaRPr lang="en-US" u="sng" dirty="0"/>
          </a:p>
        </p:txBody>
      </p:sp>
      <p:sp>
        <p:nvSpPr>
          <p:cNvPr id="6" name="Title 5">
            <a:extLst>
              <a:ext uri="{FF2B5EF4-FFF2-40B4-BE49-F238E27FC236}">
                <a16:creationId xmlns:a16="http://schemas.microsoft.com/office/drawing/2014/main" id="{F4124C01-3578-D3DB-FAA1-814F6DE68E4B}"/>
              </a:ext>
            </a:extLst>
          </p:cNvPr>
          <p:cNvSpPr>
            <a:spLocks noGrp="1"/>
          </p:cNvSpPr>
          <p:nvPr>
            <p:ph type="title"/>
          </p:nvPr>
        </p:nvSpPr>
        <p:spPr>
          <a:xfrm>
            <a:off x="667351" y="108102"/>
            <a:ext cx="10972800" cy="1143000"/>
          </a:xfrm>
        </p:spPr>
        <p:txBody>
          <a:bodyPr>
            <a:normAutofit/>
          </a:bodyPr>
          <a:lstStyle/>
          <a:p>
            <a:r>
              <a:rPr lang="en-US" sz="5400" b="1" i="1" u="sng" dirty="0">
                <a:solidFill>
                  <a:srgbClr val="C00000"/>
                </a:solidFill>
              </a:rPr>
              <a:t>HOW TO PURCHASE</a:t>
            </a:r>
          </a:p>
        </p:txBody>
      </p:sp>
      <p:pic>
        <p:nvPicPr>
          <p:cNvPr id="2050" name="Picture 2" descr="Leumoi 14 Pieces 4 Pt. Suspension Hard Hat Bulk Safety Helmets ABS  Construction Hardhats Adjustable Ratchet Hard Hats with Vents and Cotton  Brow Pad for Men Work Head Protection Supplies(Yellow) - Amazon.com"/>
          <p:cNvPicPr>
            <a:picLocks noChangeAspect="1" noChangeArrowheads="1"/>
          </p:cNvPicPr>
          <p:nvPr/>
        </p:nvPicPr>
        <p:blipFill rotWithShape="1">
          <a:blip r:embed="rId4">
            <a:extLst>
              <a:ext uri="{28A0092B-C50C-407E-A947-70E740481C1C}">
                <a14:useLocalDpi xmlns:a14="http://schemas.microsoft.com/office/drawing/2010/main" val="0"/>
              </a:ext>
            </a:extLst>
          </a:blip>
          <a:srcRect t="5842" r="43944" b="10676"/>
          <a:stretch/>
        </p:blipFill>
        <p:spPr bwMode="auto">
          <a:xfrm>
            <a:off x="7788845" y="1442517"/>
            <a:ext cx="2842259" cy="433252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C5BB329-27F4-457A-4A22-AA659D6FDD64}"/>
              </a:ext>
            </a:extLst>
          </p:cNvPr>
          <p:cNvSpPr txBox="1">
            <a:spLocks/>
          </p:cNvSpPr>
          <p:nvPr/>
        </p:nvSpPr>
        <p:spPr>
          <a:xfrm>
            <a:off x="4261587" y="1141906"/>
            <a:ext cx="3342371" cy="2053163"/>
          </a:xfrm>
          <a:prstGeom prst="rect">
            <a:avLst/>
          </a:prstGeom>
          <a:solidFill>
            <a:schemeClr val="accent2">
              <a:lumMod val="40000"/>
              <a:lumOff val="60000"/>
              <a:alpha val="49000"/>
            </a:schemeClr>
          </a:solidFill>
          <a:ln>
            <a:solidFill>
              <a:srgbClr val="5F5F5F"/>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u="sng" dirty="0" smtClean="0"/>
              <a:t>TRAINING STATISTICS</a:t>
            </a:r>
          </a:p>
          <a:p>
            <a:pPr marL="0" indent="0">
              <a:buFont typeface="Arial"/>
              <a:buNone/>
            </a:pPr>
            <a:r>
              <a:rPr lang="en-US" sz="2000" dirty="0" smtClean="0"/>
              <a:t>  3%  FORMAL TRAINING</a:t>
            </a:r>
          </a:p>
          <a:p>
            <a:pPr marL="0" indent="0">
              <a:buFont typeface="Arial"/>
              <a:buNone/>
            </a:pPr>
            <a:r>
              <a:rPr lang="en-US" sz="2000" dirty="0" smtClean="0"/>
              <a:t>17%  TRIAL AND ERROR</a:t>
            </a:r>
          </a:p>
          <a:p>
            <a:pPr marL="0" indent="0">
              <a:buFont typeface="Arial"/>
              <a:buNone/>
            </a:pPr>
            <a:r>
              <a:rPr lang="en-US" sz="2000" dirty="0" smtClean="0"/>
              <a:t>78%  COWORKER HELP</a:t>
            </a:r>
          </a:p>
          <a:p>
            <a:pPr marL="0" indent="0">
              <a:buFont typeface="Arial"/>
              <a:buNone/>
            </a:pPr>
            <a:r>
              <a:rPr lang="en-US" sz="2000" dirty="0" smtClean="0"/>
              <a:t>  2%   NEVER DID A REQ</a:t>
            </a:r>
          </a:p>
          <a:p>
            <a:pPr marL="0" indent="0">
              <a:buFont typeface="Arial"/>
              <a:buNone/>
            </a:pPr>
            <a:r>
              <a:rPr lang="en-US" sz="2000" dirty="0" smtClean="0"/>
              <a:t>          (AFRAID TO MESS UP)</a:t>
            </a:r>
            <a:endParaRPr lang="en-US" sz="2000" dirty="0"/>
          </a:p>
        </p:txBody>
      </p:sp>
    </p:spTree>
    <p:extLst>
      <p:ext uri="{BB962C8B-B14F-4D97-AF65-F5344CB8AC3E}">
        <p14:creationId xmlns:p14="http://schemas.microsoft.com/office/powerpoint/2010/main" val="3725757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AEE202-225B-6292-9812-AC6353206330}"/>
              </a:ext>
            </a:extLst>
          </p:cNvPr>
          <p:cNvPicPr/>
          <p:nvPr/>
        </p:nvPicPr>
        <p:blipFill rotWithShape="1">
          <a:blip r:embed="rId3"/>
          <a:srcRect b="89043"/>
          <a:stretch/>
        </p:blipFill>
        <p:spPr>
          <a:xfrm>
            <a:off x="-126748" y="398352"/>
            <a:ext cx="12192000" cy="751438"/>
          </a:xfrm>
          <a:prstGeom prst="rect">
            <a:avLst/>
          </a:prstGeom>
        </p:spPr>
      </p:pic>
      <p:pic>
        <p:nvPicPr>
          <p:cNvPr id="5" name="Picture 4"/>
          <p:cNvPicPr>
            <a:picLocks noChangeAspect="1"/>
          </p:cNvPicPr>
          <p:nvPr/>
        </p:nvPicPr>
        <p:blipFill rotWithShape="1">
          <a:blip r:embed="rId4"/>
          <a:srcRect l="18253" t="18506" r="17747" b="12740"/>
          <a:stretch/>
        </p:blipFill>
        <p:spPr>
          <a:xfrm>
            <a:off x="633741" y="2422979"/>
            <a:ext cx="5078995" cy="3078179"/>
          </a:xfrm>
          <a:prstGeom prst="rect">
            <a:avLst/>
          </a:prstGeom>
        </p:spPr>
      </p:pic>
      <p:pic>
        <p:nvPicPr>
          <p:cNvPr id="7" name="Picture 6"/>
          <p:cNvPicPr>
            <a:picLocks noChangeAspect="1"/>
          </p:cNvPicPr>
          <p:nvPr/>
        </p:nvPicPr>
        <p:blipFill rotWithShape="1">
          <a:blip r:embed="rId5"/>
          <a:srcRect l="27192" t="12566" r="25391" b="-924"/>
          <a:stretch/>
        </p:blipFill>
        <p:spPr>
          <a:xfrm>
            <a:off x="6044698" y="1317599"/>
            <a:ext cx="5045798" cy="5288941"/>
          </a:xfrm>
          <a:prstGeom prst="rect">
            <a:avLst/>
          </a:prstGeom>
        </p:spPr>
      </p:pic>
    </p:spTree>
    <p:extLst>
      <p:ext uri="{BB962C8B-B14F-4D97-AF65-F5344CB8AC3E}">
        <p14:creationId xmlns:p14="http://schemas.microsoft.com/office/powerpoint/2010/main" val="2205898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BC1741-8CFE-08D4-88D1-9A0D5DDAE382}"/>
              </a:ext>
            </a:extLst>
          </p:cNvPr>
          <p:cNvPicPr>
            <a:picLocks noChangeAspect="1"/>
          </p:cNvPicPr>
          <p:nvPr/>
        </p:nvPicPr>
        <p:blipFill rotWithShape="1">
          <a:blip r:embed="rId3"/>
          <a:srcRect t="87171"/>
          <a:stretch/>
        </p:blipFill>
        <p:spPr>
          <a:xfrm>
            <a:off x="1718359" y="5984340"/>
            <a:ext cx="9144793" cy="873659"/>
          </a:xfrm>
          <a:prstGeom prst="rect">
            <a:avLst/>
          </a:prstGeom>
        </p:spPr>
      </p:pic>
      <p:sp>
        <p:nvSpPr>
          <p:cNvPr id="3" name="Content Placeholder 2">
            <a:extLst>
              <a:ext uri="{FF2B5EF4-FFF2-40B4-BE49-F238E27FC236}">
                <a16:creationId xmlns:a16="http://schemas.microsoft.com/office/drawing/2014/main" id="{1C5BB329-27F4-457A-4A22-AA659D6FDD64}"/>
              </a:ext>
            </a:extLst>
          </p:cNvPr>
          <p:cNvSpPr>
            <a:spLocks noGrp="1"/>
          </p:cNvSpPr>
          <p:nvPr>
            <p:ph idx="1"/>
          </p:nvPr>
        </p:nvSpPr>
        <p:spPr>
          <a:xfrm>
            <a:off x="3433652" y="1663960"/>
            <a:ext cx="7429500" cy="3668532"/>
          </a:xfrm>
        </p:spPr>
        <p:txBody>
          <a:bodyPr/>
          <a:lstStyle/>
          <a:p>
            <a:pPr>
              <a:buFont typeface="Wingdings" panose="05000000000000000000" pitchFamily="2" charset="2"/>
              <a:buChar char="ü"/>
            </a:pPr>
            <a:r>
              <a:rPr lang="en-US" dirty="0"/>
              <a:t>What?</a:t>
            </a:r>
          </a:p>
          <a:p>
            <a:pPr>
              <a:buFont typeface="Wingdings" panose="05000000000000000000" pitchFamily="2" charset="2"/>
              <a:buChar char="ü"/>
            </a:pPr>
            <a:r>
              <a:rPr lang="en-US" dirty="0"/>
              <a:t>When?</a:t>
            </a:r>
          </a:p>
          <a:p>
            <a:pPr>
              <a:buFont typeface="Wingdings" panose="05000000000000000000" pitchFamily="2" charset="2"/>
              <a:buChar char="ü"/>
            </a:pPr>
            <a:r>
              <a:rPr lang="en-US" dirty="0"/>
              <a:t>Where?</a:t>
            </a:r>
          </a:p>
          <a:p>
            <a:pPr>
              <a:buFont typeface="Wingdings" panose="05000000000000000000" pitchFamily="2" charset="2"/>
              <a:buChar char="ü"/>
            </a:pPr>
            <a:r>
              <a:rPr lang="en-US" dirty="0"/>
              <a:t>How?</a:t>
            </a:r>
          </a:p>
          <a:p>
            <a:pPr>
              <a:buFont typeface="Wingdings" panose="05000000000000000000" pitchFamily="2" charset="2"/>
              <a:buChar char="ü"/>
            </a:pPr>
            <a:r>
              <a:rPr lang="en-US" dirty="0"/>
              <a:t>Who?</a:t>
            </a:r>
          </a:p>
          <a:p>
            <a:pPr>
              <a:buFont typeface="Wingdings" panose="05000000000000000000" pitchFamily="2" charset="2"/>
              <a:buChar char="ü"/>
            </a:pPr>
            <a:r>
              <a:rPr lang="en-US" dirty="0"/>
              <a:t>Why?</a:t>
            </a:r>
          </a:p>
        </p:txBody>
      </p:sp>
      <p:sp>
        <p:nvSpPr>
          <p:cNvPr id="6" name="Title 5">
            <a:extLst>
              <a:ext uri="{FF2B5EF4-FFF2-40B4-BE49-F238E27FC236}">
                <a16:creationId xmlns:a16="http://schemas.microsoft.com/office/drawing/2014/main" id="{F4124C01-3578-D3DB-FAA1-814F6DE68E4B}"/>
              </a:ext>
            </a:extLst>
          </p:cNvPr>
          <p:cNvSpPr>
            <a:spLocks noGrp="1"/>
          </p:cNvSpPr>
          <p:nvPr>
            <p:ph type="title"/>
          </p:nvPr>
        </p:nvSpPr>
        <p:spPr>
          <a:xfrm>
            <a:off x="636760" y="35722"/>
            <a:ext cx="10972800" cy="960159"/>
          </a:xfrm>
        </p:spPr>
        <p:txBody>
          <a:bodyPr>
            <a:normAutofit/>
          </a:bodyPr>
          <a:lstStyle/>
          <a:p>
            <a:r>
              <a:rPr lang="en-US" sz="4800" b="1" i="1" dirty="0">
                <a:solidFill>
                  <a:srgbClr val="C00000"/>
                </a:solidFill>
              </a:rPr>
              <a:t>HOW TO PURCHASE</a:t>
            </a:r>
          </a:p>
        </p:txBody>
      </p:sp>
      <p:sp>
        <p:nvSpPr>
          <p:cNvPr id="5" name="TextBox 4">
            <a:extLst>
              <a:ext uri="{FF2B5EF4-FFF2-40B4-BE49-F238E27FC236}">
                <a16:creationId xmlns:a16="http://schemas.microsoft.com/office/drawing/2014/main" id="{686FE9BA-A4F8-C702-BB81-2796FFEECBA0}"/>
              </a:ext>
            </a:extLst>
          </p:cNvPr>
          <p:cNvSpPr txBox="1"/>
          <p:nvPr/>
        </p:nvSpPr>
        <p:spPr>
          <a:xfrm>
            <a:off x="395399" y="1619535"/>
            <a:ext cx="3038253" cy="1938992"/>
          </a:xfrm>
          <a:prstGeom prst="rect">
            <a:avLst/>
          </a:prstGeom>
          <a:noFill/>
        </p:spPr>
        <p:txBody>
          <a:bodyPr wrap="square">
            <a:spAutoFit/>
          </a:bodyPr>
          <a:lstStyle/>
          <a:p>
            <a:pPr marL="0" indent="0">
              <a:buNone/>
            </a:pPr>
            <a:r>
              <a:rPr lang="en-US" sz="2400" i="1" dirty="0"/>
              <a:t>Coworker A: </a:t>
            </a:r>
            <a:endParaRPr lang="en-US" sz="2400" i="1" dirty="0" smtClean="0"/>
          </a:p>
          <a:p>
            <a:pPr marL="0" indent="0">
              <a:buNone/>
            </a:pPr>
            <a:r>
              <a:rPr lang="en-US" sz="2400" i="1" dirty="0" smtClean="0"/>
              <a:t>My </a:t>
            </a:r>
            <a:r>
              <a:rPr lang="en-US" sz="2400" i="1" dirty="0"/>
              <a:t>department head needs me to order </a:t>
            </a:r>
            <a:r>
              <a:rPr lang="en-US" sz="2400" i="1" dirty="0" smtClean="0"/>
              <a:t>hats </a:t>
            </a:r>
            <a:r>
              <a:rPr lang="en-US" sz="2400" i="1" dirty="0"/>
              <a:t>for a project. How do I do that? </a:t>
            </a:r>
          </a:p>
        </p:txBody>
      </p:sp>
      <p:pic>
        <p:nvPicPr>
          <p:cNvPr id="9" name="Picture 2" descr=" Vocabulary of Different Types of Hats in Engl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845" y="1264787"/>
            <a:ext cx="6564906" cy="4376604"/>
          </a:xfrm>
          <a:prstGeom prst="rect">
            <a:avLst/>
          </a:prstGeom>
          <a:noFill/>
          <a:effectLst>
            <a:softEdge rad="584200"/>
          </a:effectLst>
          <a:extLst>
            <a:ext uri="{909E8E84-426E-40DD-AFC4-6F175D3DCCD1}">
              <a14:hiddenFill xmlns:a14="http://schemas.microsoft.com/office/drawing/2010/main">
                <a:solidFill>
                  <a:srgbClr val="FFFFFF"/>
                </a:solidFill>
              </a14:hiddenFill>
            </a:ext>
          </a:extLst>
        </p:spPr>
      </p:pic>
      <p:pic>
        <p:nvPicPr>
          <p:cNvPr id="1026" name="Picture 2" descr="THINKING CAP Embroidered Baseball Cap Adjustable Dad Hat image 1"/>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02695" y="3673110"/>
            <a:ext cx="1860449" cy="186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992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55453" y="757116"/>
            <a:ext cx="8993644" cy="5872457"/>
          </a:xfrm>
          <a:prstGeom prst="rect">
            <a:avLst/>
          </a:prstGeom>
        </p:spPr>
      </p:pic>
      <p:sp>
        <p:nvSpPr>
          <p:cNvPr id="5" name="Rectangle 4">
            <a:extLst>
              <a:ext uri="{FF2B5EF4-FFF2-40B4-BE49-F238E27FC236}">
                <a16:creationId xmlns:a16="http://schemas.microsoft.com/office/drawing/2014/main" id="{30CC64E5-6B5D-DC39-87E3-88F91BD1A263}"/>
              </a:ext>
            </a:extLst>
          </p:cNvPr>
          <p:cNvSpPr/>
          <p:nvPr/>
        </p:nvSpPr>
        <p:spPr>
          <a:xfrm>
            <a:off x="1232943" y="-99588"/>
            <a:ext cx="9638664"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smtClean="0">
                <a:solidFill>
                  <a:srgbClr val="C00000"/>
                </a:solidFill>
                <a:effectLst>
                  <a:outerShdw blurRad="38100" dist="38100" dir="2700000" algn="tl">
                    <a:srgbClr val="000000">
                      <a:alpha val="43137"/>
                    </a:srgbClr>
                  </a:outerShdw>
                </a:effectLst>
                <a:latin typeface="Calibri"/>
              </a:rPr>
              <a:t>Operations Purchasing Workflow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endParaRPr>
          </a:p>
        </p:txBody>
      </p:sp>
      <p:pic>
        <p:nvPicPr>
          <p:cNvPr id="2" name="Picture 1">
            <a:extLst>
              <a:ext uri="{FF2B5EF4-FFF2-40B4-BE49-F238E27FC236}">
                <a16:creationId xmlns:a16="http://schemas.microsoft.com/office/drawing/2014/main" id="{5FC842DC-1A1F-B7B1-2BEB-A26B37C80235}"/>
              </a:ext>
            </a:extLst>
          </p:cNvPr>
          <p:cNvPicPr>
            <a:picLocks noChangeAspect="1"/>
          </p:cNvPicPr>
          <p:nvPr/>
        </p:nvPicPr>
        <p:blipFill rotWithShape="1">
          <a:blip r:embed="rId4"/>
          <a:srcRect l="72906" t="86860"/>
          <a:stretch/>
        </p:blipFill>
        <p:spPr>
          <a:xfrm>
            <a:off x="9714368" y="5963162"/>
            <a:ext cx="2477632" cy="894838"/>
          </a:xfrm>
          <a:prstGeom prst="rect">
            <a:avLst/>
          </a:prstGeom>
        </p:spPr>
      </p:pic>
      <p:sp>
        <p:nvSpPr>
          <p:cNvPr id="3" name="TextBox 2"/>
          <p:cNvSpPr txBox="1"/>
          <p:nvPr/>
        </p:nvSpPr>
        <p:spPr>
          <a:xfrm>
            <a:off x="5736657" y="1808742"/>
            <a:ext cx="875899" cy="369332"/>
          </a:xfrm>
          <a:prstGeom prst="rect">
            <a:avLst/>
          </a:prstGeom>
          <a:noFill/>
        </p:spPr>
        <p:txBody>
          <a:bodyPr wrap="square" rtlCol="0">
            <a:spAutoFit/>
          </a:bodyPr>
          <a:lstStyle/>
          <a:p>
            <a:r>
              <a:rPr lang="en-US" dirty="0" smtClean="0"/>
              <a:t>***</a:t>
            </a:r>
            <a:endParaRPr lang="en-US" dirty="0"/>
          </a:p>
        </p:txBody>
      </p:sp>
      <p:sp>
        <p:nvSpPr>
          <p:cNvPr id="6" name="TextBox 5"/>
          <p:cNvSpPr txBox="1"/>
          <p:nvPr/>
        </p:nvSpPr>
        <p:spPr>
          <a:xfrm>
            <a:off x="10635930" y="4362724"/>
            <a:ext cx="1556070" cy="1600438"/>
          </a:xfrm>
          <a:prstGeom prst="rect">
            <a:avLst/>
          </a:prstGeom>
          <a:noFill/>
        </p:spPr>
        <p:txBody>
          <a:bodyPr wrap="square" rtlCol="0">
            <a:spAutoFit/>
          </a:bodyPr>
          <a:lstStyle/>
          <a:p>
            <a:r>
              <a:rPr lang="en-US" sz="1400" dirty="0" smtClean="0"/>
              <a:t>***</a:t>
            </a:r>
            <a:r>
              <a:rPr lang="en-US" sz="1400" i="1" dirty="0" smtClean="0"/>
              <a:t>Some transactions require additional steps after requisition is approved before a PO can be issued. </a:t>
            </a:r>
            <a:endParaRPr lang="en-US" sz="1400" i="1" dirty="0"/>
          </a:p>
        </p:txBody>
      </p:sp>
    </p:spTree>
    <p:extLst>
      <p:ext uri="{BB962C8B-B14F-4D97-AF65-F5344CB8AC3E}">
        <p14:creationId xmlns:p14="http://schemas.microsoft.com/office/powerpoint/2010/main" val="4145448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4.jpg"/>
          <p:cNvPicPr>
            <a:picLocks noChangeAspect="1"/>
          </p:cNvPicPr>
          <p:nvPr/>
        </p:nvPicPr>
        <p:blipFill rotWithShape="1">
          <a:blip r:embed="rId3" cstate="print">
            <a:extLst>
              <a:ext uri="{28A0092B-C50C-407E-A947-70E740481C1C}">
                <a14:useLocalDpi xmlns:a14="http://schemas.microsoft.com/office/drawing/2010/main" val="0"/>
              </a:ext>
            </a:extLst>
          </a:blip>
          <a:srcRect t="86686"/>
          <a:stretch/>
        </p:blipFill>
        <p:spPr>
          <a:xfrm>
            <a:off x="1726222" y="5926774"/>
            <a:ext cx="8714949" cy="864921"/>
          </a:xfrm>
          <a:prstGeom prst="rect">
            <a:avLst/>
          </a:prstGeom>
        </p:spPr>
      </p:pic>
      <p:sp>
        <p:nvSpPr>
          <p:cNvPr id="3" name="Rectangle 2"/>
          <p:cNvSpPr/>
          <p:nvPr/>
        </p:nvSpPr>
        <p:spPr>
          <a:xfrm>
            <a:off x="562708" y="1413063"/>
            <a:ext cx="1147103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Rectangle 3"/>
          <p:cNvSpPr/>
          <p:nvPr/>
        </p:nvSpPr>
        <p:spPr>
          <a:xfrm>
            <a:off x="357301" y="140575"/>
            <a:ext cx="11267009" cy="707886"/>
          </a:xfrm>
          <a:prstGeom prst="rect">
            <a:avLst/>
          </a:prstGeom>
        </p:spPr>
        <p:txBody>
          <a:bodyPr wrap="square">
            <a:spAutoFit/>
          </a:bodyPr>
          <a:lstStyle/>
          <a:p>
            <a:pPr algn="ctr"/>
            <a:r>
              <a:rPr lang="en-US" sz="4000" b="1" u="sng" dirty="0" smtClean="0">
                <a:solidFill>
                  <a:srgbClr val="C00000"/>
                </a:solidFill>
              </a:rPr>
              <a:t>Things you need to know before your purchase</a:t>
            </a:r>
            <a:endParaRPr lang="en-US" sz="1600" b="1" dirty="0">
              <a:solidFill>
                <a:srgbClr val="000000"/>
              </a:solidFill>
            </a:endParaRPr>
          </a:p>
        </p:txBody>
      </p:sp>
      <p:sp>
        <p:nvSpPr>
          <p:cNvPr id="2" name="Rectangle 1"/>
          <p:cNvSpPr/>
          <p:nvPr/>
        </p:nvSpPr>
        <p:spPr>
          <a:xfrm>
            <a:off x="562708" y="1075233"/>
            <a:ext cx="10728356" cy="4524315"/>
          </a:xfrm>
          <a:prstGeom prst="rect">
            <a:avLst/>
          </a:prstGeom>
        </p:spPr>
        <p:txBody>
          <a:bodyPr wrap="square">
            <a:spAutoFit/>
          </a:bodyPr>
          <a:lstStyle/>
          <a:p>
            <a:pPr>
              <a:buFont typeface="+mj-lt"/>
              <a:buAutoNum type="arabicPeriod"/>
            </a:pPr>
            <a:r>
              <a:rPr lang="en-US" dirty="0" smtClean="0">
                <a:solidFill>
                  <a:srgbClr val="333333"/>
                </a:solidFill>
                <a:latin typeface="Helvetica" panose="020B0604020202020204" pitchFamily="34" charset="0"/>
              </a:rPr>
              <a:t> The Purchasing Office</a:t>
            </a:r>
            <a:r>
              <a:rPr lang="en-US" dirty="0">
                <a:solidFill>
                  <a:srgbClr val="333333"/>
                </a:solidFill>
                <a:latin typeface="Helvetica" panose="020B0604020202020204" pitchFamily="34" charset="0"/>
              </a:rPr>
              <a:t> is bound by State </a:t>
            </a:r>
            <a:r>
              <a:rPr lang="en-US" dirty="0" smtClean="0">
                <a:solidFill>
                  <a:srgbClr val="333333"/>
                </a:solidFill>
                <a:latin typeface="Helvetica" panose="020B0604020202020204" pitchFamily="34" charset="0"/>
              </a:rPr>
              <a:t>law </a:t>
            </a:r>
            <a:r>
              <a:rPr lang="en-US" dirty="0">
                <a:solidFill>
                  <a:srgbClr val="333333"/>
                </a:solidFill>
                <a:latin typeface="Helvetica" panose="020B0604020202020204" pitchFamily="34" charset="0"/>
              </a:rPr>
              <a:t>and </a:t>
            </a:r>
            <a:r>
              <a:rPr lang="en-US" dirty="0" smtClean="0">
                <a:solidFill>
                  <a:srgbClr val="333333"/>
                </a:solidFill>
                <a:latin typeface="Helvetica" panose="020B0604020202020204" pitchFamily="34" charset="0"/>
              </a:rPr>
              <a:t>University policies that </a:t>
            </a:r>
            <a:r>
              <a:rPr lang="en-US" dirty="0">
                <a:solidFill>
                  <a:srgbClr val="333333"/>
                </a:solidFill>
                <a:latin typeface="Helvetica" panose="020B0604020202020204" pitchFamily="34" charset="0"/>
              </a:rPr>
              <a:t>mandate </a:t>
            </a:r>
            <a:r>
              <a:rPr lang="en-US" dirty="0" smtClean="0">
                <a:solidFill>
                  <a:srgbClr val="333333"/>
                </a:solidFill>
                <a:latin typeface="Helvetica" panose="020B0604020202020204" pitchFamily="34" charset="0"/>
              </a:rPr>
              <a:t>how </a:t>
            </a:r>
            <a:r>
              <a:rPr lang="en-US" dirty="0">
                <a:solidFill>
                  <a:srgbClr val="333333"/>
                </a:solidFill>
                <a:latin typeface="Helvetica" panose="020B0604020202020204" pitchFamily="34" charset="0"/>
              </a:rPr>
              <a:t>goods and services are procured</a:t>
            </a:r>
            <a:r>
              <a:rPr lang="en-US" dirty="0" smtClean="0">
                <a:solidFill>
                  <a:srgbClr val="333333"/>
                </a:solidFill>
                <a:latin typeface="Helvetica" panose="020B0604020202020204" pitchFamily="34" charset="0"/>
              </a:rPr>
              <a:t>.</a:t>
            </a:r>
          </a:p>
          <a:p>
            <a:pPr>
              <a:buFont typeface="+mj-lt"/>
              <a:buAutoNum type="arabicPeriod"/>
            </a:pPr>
            <a:endParaRPr lang="en-US" dirty="0">
              <a:solidFill>
                <a:srgbClr val="333333"/>
              </a:solidFill>
              <a:latin typeface="Helvetica" panose="020B0604020202020204" pitchFamily="34" charset="0"/>
            </a:endParaRPr>
          </a:p>
          <a:p>
            <a:pPr>
              <a:buFont typeface="+mj-lt"/>
              <a:buAutoNum type="arabicPeriod"/>
            </a:pPr>
            <a:r>
              <a:rPr lang="en-US" dirty="0" smtClean="0">
                <a:solidFill>
                  <a:srgbClr val="333333"/>
                </a:solidFill>
                <a:latin typeface="Helvetica" panose="020B0604020202020204" pitchFamily="34" charset="0"/>
              </a:rPr>
              <a:t> Spending thresholds are based on the most recent Small Purchase Executive Order </a:t>
            </a:r>
            <a:r>
              <a:rPr lang="en-US" dirty="0">
                <a:solidFill>
                  <a:srgbClr val="333333"/>
                </a:solidFill>
                <a:latin typeface="Helvetica" panose="020B0604020202020204" pitchFamily="34" charset="0"/>
              </a:rPr>
              <a:t>and </a:t>
            </a:r>
            <a:r>
              <a:rPr lang="en-US" dirty="0" smtClean="0">
                <a:solidFill>
                  <a:srgbClr val="333333"/>
                </a:solidFill>
                <a:latin typeface="Helvetica" panose="020B0604020202020204" pitchFamily="34" charset="0"/>
              </a:rPr>
              <a:t>other statutes. Additional restrictions have been put in place </a:t>
            </a:r>
            <a:r>
              <a:rPr lang="en-US" dirty="0">
                <a:solidFill>
                  <a:srgbClr val="333333"/>
                </a:solidFill>
                <a:latin typeface="Helvetica" panose="020B0604020202020204" pitchFamily="34" charset="0"/>
              </a:rPr>
              <a:t>by </a:t>
            </a:r>
            <a:r>
              <a:rPr lang="en-US" dirty="0" smtClean="0">
                <a:solidFill>
                  <a:srgbClr val="333333"/>
                </a:solidFill>
                <a:latin typeface="Helvetica" panose="020B0604020202020204" pitchFamily="34" charset="0"/>
              </a:rPr>
              <a:t>the University. </a:t>
            </a:r>
          </a:p>
          <a:p>
            <a:pPr>
              <a:buFont typeface="+mj-lt"/>
              <a:buAutoNum type="arabicPeriod"/>
            </a:pPr>
            <a:endParaRPr lang="en-US" dirty="0">
              <a:solidFill>
                <a:srgbClr val="333333"/>
              </a:solidFill>
              <a:latin typeface="Helvetica" panose="020B0604020202020204" pitchFamily="34" charset="0"/>
            </a:endParaRPr>
          </a:p>
          <a:p>
            <a:pPr>
              <a:buFont typeface="+mj-lt"/>
              <a:buAutoNum type="arabicPeriod"/>
            </a:pPr>
            <a:r>
              <a:rPr lang="en-US" dirty="0" smtClean="0">
                <a:solidFill>
                  <a:srgbClr val="333333"/>
                </a:solidFill>
                <a:latin typeface="Helvetica" panose="020B0604020202020204" pitchFamily="34" charset="0"/>
              </a:rPr>
              <a:t> Many state agencies are required to go through State Purchasing to purchase goods and services. As a university, we have been extended the privilege of doing our own purchasing.</a:t>
            </a:r>
            <a:endParaRPr lang="en-US" dirty="0">
              <a:solidFill>
                <a:srgbClr val="333333"/>
              </a:solidFill>
              <a:latin typeface="Helvetica" panose="020B0604020202020204" pitchFamily="34" charset="0"/>
            </a:endParaRPr>
          </a:p>
          <a:p>
            <a:pPr>
              <a:buFont typeface="+mj-lt"/>
              <a:buAutoNum type="arabicPeriod"/>
            </a:pPr>
            <a:endParaRPr lang="en-US" dirty="0" smtClean="0">
              <a:solidFill>
                <a:srgbClr val="333333"/>
              </a:solidFill>
              <a:latin typeface="Helvetica" panose="020B0604020202020204" pitchFamily="34" charset="0"/>
            </a:endParaRPr>
          </a:p>
          <a:p>
            <a:pPr>
              <a:buFont typeface="+mj-lt"/>
              <a:buAutoNum type="arabicPeriod"/>
            </a:pPr>
            <a:r>
              <a:rPr lang="en-US" dirty="0" smtClean="0">
                <a:solidFill>
                  <a:srgbClr val="333333"/>
                </a:solidFill>
                <a:latin typeface="Helvetica" panose="020B0604020202020204" pitchFamily="34" charset="0"/>
              </a:rPr>
              <a:t>There are at least 15 </a:t>
            </a:r>
            <a:r>
              <a:rPr lang="en-US" dirty="0">
                <a:solidFill>
                  <a:srgbClr val="333333"/>
                </a:solidFill>
                <a:latin typeface="Helvetica" panose="020B0604020202020204" pitchFamily="34" charset="0"/>
              </a:rPr>
              <a:t>categories </a:t>
            </a:r>
            <a:r>
              <a:rPr lang="en-US" dirty="0" smtClean="0">
                <a:solidFill>
                  <a:srgbClr val="333333"/>
                </a:solidFill>
                <a:latin typeface="Helvetica" panose="020B0604020202020204" pitchFamily="34" charset="0"/>
              </a:rPr>
              <a:t>of exceptions that </a:t>
            </a:r>
            <a:r>
              <a:rPr lang="en-US" dirty="0">
                <a:solidFill>
                  <a:srgbClr val="333333"/>
                </a:solidFill>
                <a:latin typeface="Helvetica" panose="020B0604020202020204" pitchFamily="34" charset="0"/>
              </a:rPr>
              <a:t>can be utilized by the campus community in lieu of </a:t>
            </a:r>
            <a:r>
              <a:rPr lang="en-US" dirty="0" smtClean="0">
                <a:solidFill>
                  <a:srgbClr val="333333"/>
                </a:solidFill>
                <a:latin typeface="Helvetica" panose="020B0604020202020204" pitchFamily="34" charset="0"/>
              </a:rPr>
              <a:t>obtaining multiple quotes/bids. </a:t>
            </a:r>
          </a:p>
          <a:p>
            <a:pPr>
              <a:buFont typeface="+mj-lt"/>
              <a:buAutoNum type="arabicPeriod"/>
            </a:pPr>
            <a:endParaRPr lang="en-US" dirty="0" smtClean="0">
              <a:solidFill>
                <a:srgbClr val="333333"/>
              </a:solidFill>
              <a:latin typeface="Helvetica" panose="020B0604020202020204" pitchFamily="34" charset="0"/>
            </a:endParaRPr>
          </a:p>
          <a:p>
            <a:pPr>
              <a:buFont typeface="+mj-lt"/>
              <a:buAutoNum type="arabicPeriod"/>
            </a:pPr>
            <a:r>
              <a:rPr lang="en-US" dirty="0" smtClean="0">
                <a:solidFill>
                  <a:srgbClr val="333333"/>
                </a:solidFill>
                <a:latin typeface="Helvetica" panose="020B0604020202020204" pitchFamily="34" charset="0"/>
              </a:rPr>
              <a:t> Additional requirements or</a:t>
            </a:r>
            <a:r>
              <a:rPr lang="en-US" dirty="0">
                <a:solidFill>
                  <a:srgbClr val="333333"/>
                </a:solidFill>
                <a:latin typeface="Helvetica" panose="020B0604020202020204" pitchFamily="34" charset="0"/>
              </a:rPr>
              <a:t> documentation may be </a:t>
            </a:r>
            <a:r>
              <a:rPr lang="en-US" dirty="0" smtClean="0">
                <a:solidFill>
                  <a:srgbClr val="333333"/>
                </a:solidFill>
                <a:latin typeface="Helvetica" panose="020B0604020202020204" pitchFamily="34" charset="0"/>
              </a:rPr>
              <a:t>applicable, </a:t>
            </a:r>
            <a:r>
              <a:rPr lang="en-US" dirty="0">
                <a:solidFill>
                  <a:srgbClr val="333333"/>
                </a:solidFill>
                <a:latin typeface="Helvetica" panose="020B0604020202020204" pitchFamily="34" charset="0"/>
              </a:rPr>
              <a:t>depending on the commodity and/or price of your purchase</a:t>
            </a:r>
            <a:r>
              <a:rPr lang="en-US" dirty="0" smtClean="0">
                <a:solidFill>
                  <a:srgbClr val="333333"/>
                </a:solidFill>
                <a:latin typeface="Helvetica" panose="020B0604020202020204" pitchFamily="34" charset="0"/>
              </a:rPr>
              <a:t>.</a:t>
            </a:r>
          </a:p>
          <a:p>
            <a:pPr>
              <a:buFont typeface="+mj-lt"/>
              <a:buAutoNum type="arabicPeriod"/>
            </a:pPr>
            <a:endParaRPr lang="en-US" dirty="0">
              <a:solidFill>
                <a:srgbClr val="333333"/>
              </a:solidFill>
              <a:latin typeface="Helvetica" panose="020B0604020202020204" pitchFamily="34" charset="0"/>
            </a:endParaRPr>
          </a:p>
          <a:p>
            <a:pPr>
              <a:buFont typeface="+mj-lt"/>
              <a:buAutoNum type="arabicPeriod"/>
            </a:pPr>
            <a:r>
              <a:rPr lang="en-US" dirty="0" smtClean="0">
                <a:solidFill>
                  <a:srgbClr val="333333"/>
                </a:solidFill>
                <a:latin typeface="Helvetica" panose="020B0604020202020204" pitchFamily="34" charset="0"/>
              </a:rPr>
              <a:t>  Your requisition may be disapproved. However, the goal is to work with you to get to “YES”.</a:t>
            </a:r>
            <a:endParaRPr lang="en-US" b="0" i="0"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314274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107" y="0"/>
            <a:ext cx="9144000" cy="6711193"/>
          </a:xfrm>
          <a:prstGeom prst="rect">
            <a:avLst/>
          </a:prstGeom>
        </p:spPr>
      </p:pic>
      <p:sp>
        <p:nvSpPr>
          <p:cNvPr id="3" name="Rectangle 2"/>
          <p:cNvSpPr/>
          <p:nvPr/>
        </p:nvSpPr>
        <p:spPr>
          <a:xfrm>
            <a:off x="562708" y="1413063"/>
            <a:ext cx="1147103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7" name="Picture 6"/>
          <p:cNvPicPr>
            <a:picLocks noChangeAspect="1"/>
          </p:cNvPicPr>
          <p:nvPr/>
        </p:nvPicPr>
        <p:blipFill rotWithShape="1">
          <a:blip r:embed="rId4"/>
          <a:srcRect t="3460" b="6037"/>
          <a:stretch/>
        </p:blipFill>
        <p:spPr>
          <a:xfrm>
            <a:off x="2156167" y="1413063"/>
            <a:ext cx="7665881" cy="4410684"/>
          </a:xfrm>
          <a:prstGeom prst="rect">
            <a:avLst/>
          </a:prstGeom>
        </p:spPr>
      </p:pic>
      <p:sp>
        <p:nvSpPr>
          <p:cNvPr id="4" name="Rectangle 3">
            <a:extLst>
              <a:ext uri="{FF2B5EF4-FFF2-40B4-BE49-F238E27FC236}">
                <a16:creationId xmlns:a16="http://schemas.microsoft.com/office/drawing/2014/main" id="{9EB8EB9D-13DB-4944-D066-0FDEF0092245}"/>
              </a:ext>
            </a:extLst>
          </p:cNvPr>
          <p:cNvSpPr/>
          <p:nvPr/>
        </p:nvSpPr>
        <p:spPr>
          <a:xfrm>
            <a:off x="0" y="449202"/>
            <a:ext cx="11773326" cy="646331"/>
          </a:xfrm>
          <a:prstGeom prst="rect">
            <a:avLst/>
          </a:prstGeom>
        </p:spPr>
        <p:txBody>
          <a:bodyPr wrap="square">
            <a:spAutoFit/>
          </a:bodyPr>
          <a:lstStyle/>
          <a:p>
            <a:pPr algn="ctr"/>
            <a:r>
              <a:rPr lang="en-US" sz="3600" b="1" u="sng" dirty="0">
                <a:solidFill>
                  <a:srgbClr val="C00000"/>
                </a:solidFill>
              </a:rPr>
              <a:t>Regulations Applicable to Purchasing Policy</a:t>
            </a:r>
          </a:p>
        </p:txBody>
      </p:sp>
    </p:spTree>
    <p:extLst>
      <p:ext uri="{BB962C8B-B14F-4D97-AF65-F5344CB8AC3E}">
        <p14:creationId xmlns:p14="http://schemas.microsoft.com/office/powerpoint/2010/main" val="590715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20956</TotalTime>
  <Words>2396</Words>
  <Application>Microsoft Office PowerPoint</Application>
  <PresentationFormat>Widescreen</PresentationFormat>
  <Paragraphs>355</Paragraphs>
  <Slides>31</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Arial</vt:lpstr>
      <vt:lpstr>Arial Black</vt:lpstr>
      <vt:lpstr>Berlin Sans FB Demi</vt:lpstr>
      <vt:lpstr>Calibri</vt:lpstr>
      <vt:lpstr>Calibri Light</vt:lpstr>
      <vt:lpstr>Cambria</vt:lpstr>
      <vt:lpstr>Georgia Pro</vt:lpstr>
      <vt:lpstr>Helvetica</vt:lpstr>
      <vt:lpstr>Times New Roman</vt:lpstr>
      <vt:lpstr>Wingdings</vt:lpstr>
      <vt:lpstr>1_Office Theme</vt:lpstr>
      <vt:lpstr>Office Theme</vt:lpstr>
      <vt:lpstr>PowerPoint Presentation</vt:lpstr>
      <vt:lpstr>AGENDA</vt:lpstr>
      <vt:lpstr>2024 Purchasing Staff</vt:lpstr>
      <vt:lpstr>HOW TO PURCHASE</vt:lpstr>
      <vt:lpstr>PowerPoint Presentation</vt:lpstr>
      <vt:lpstr>HOW TO PURCHASE</vt:lpstr>
      <vt:lpstr>PowerPoint Presentation</vt:lpstr>
      <vt:lpstr>PowerPoint Presentation</vt:lpstr>
      <vt:lpstr>PowerPoint Presentation</vt:lpstr>
      <vt:lpstr>PowerPoint Presentation</vt:lpstr>
      <vt:lpstr>PowerPoint Presentation</vt:lpstr>
      <vt:lpstr>Non-Competitive Exceptions</vt:lpstr>
      <vt:lpstr>Why is knowing ‘how to purchase’ important?</vt:lpstr>
      <vt:lpstr>PowerPoint Presentation</vt:lpstr>
      <vt:lpstr>PURCHASE REQUISITIONS</vt:lpstr>
      <vt:lpstr>DO’S</vt:lpstr>
      <vt:lpstr>PowerPoint Presentation</vt:lpstr>
      <vt:lpstr>PowerPoint Presentation</vt:lpstr>
      <vt:lpstr>PowerPoint Presentation</vt:lpstr>
      <vt:lpstr>PowerPoint Presentation</vt:lpstr>
      <vt:lpstr>PowerPoint Presentation</vt:lpstr>
      <vt:lpstr>PowerPoint Presentation</vt:lpstr>
      <vt:lpstr>DON’TS</vt:lpstr>
      <vt:lpstr>PowerPoint Presentation</vt:lpstr>
      <vt:lpstr>PowerPoint Presentation</vt:lpstr>
      <vt:lpstr>PowerPoint Presentation</vt:lpstr>
      <vt:lpstr>PowerPoint Presentation</vt:lpstr>
      <vt:lpstr>PowerPoint Presentation</vt:lpstr>
      <vt:lpstr>What is a bid?</vt:lpstr>
      <vt:lpstr>What to include in bid specifications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Formeller</dc:creator>
  <cp:lastModifiedBy>Jones Roxanne</cp:lastModifiedBy>
  <cp:revision>127</cp:revision>
  <cp:lastPrinted>2024-03-19T03:28:57Z</cp:lastPrinted>
  <dcterms:created xsi:type="dcterms:W3CDTF">2022-02-10T21:24:33Z</dcterms:created>
  <dcterms:modified xsi:type="dcterms:W3CDTF">2024-08-15T20:28:09Z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2023-06-16T06:19:04Z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1ba7eb7a-dd93-4fc0-b94c-c8dd02bda9be</vt:lpwstr>
  </property>
  <property fmtid="{D5CDD505-2E9C-101B-9397-08002B2CF9AE}" pid="8" name="MSIP_Label_638202f9-8d41-4950-b014-f183e397b746_ContentBits">
    <vt:lpwstr>0</vt:lpwstr>
  </property>
</Properties>
</file>