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8"/>
  </p:notesMasterIdLst>
  <p:handoutMasterIdLst>
    <p:handoutMasterId r:id="rId19"/>
  </p:handoutMasterIdLst>
  <p:sldIdLst>
    <p:sldId id="345" r:id="rId2"/>
    <p:sldId id="448" r:id="rId3"/>
    <p:sldId id="549" r:id="rId4"/>
    <p:sldId id="548" r:id="rId5"/>
    <p:sldId id="509" r:id="rId6"/>
    <p:sldId id="544" r:id="rId7"/>
    <p:sldId id="551" r:id="rId8"/>
    <p:sldId id="552" r:id="rId9"/>
    <p:sldId id="553" r:id="rId10"/>
    <p:sldId id="542" r:id="rId11"/>
    <p:sldId id="270" r:id="rId12"/>
    <p:sldId id="514" r:id="rId13"/>
    <p:sldId id="554" r:id="rId14"/>
    <p:sldId id="555" r:id="rId15"/>
    <p:sldId id="556" r:id="rId16"/>
    <p:sldId id="547" r:id="rId17"/>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023B0E5-4AB1-4A7B-B2F5-FDE0E42E647D}">
          <p14:sldIdLst>
            <p14:sldId id="345"/>
            <p14:sldId id="448"/>
            <p14:sldId id="549"/>
            <p14:sldId id="548"/>
            <p14:sldId id="509"/>
            <p14:sldId id="544"/>
            <p14:sldId id="551"/>
            <p14:sldId id="552"/>
            <p14:sldId id="553"/>
            <p14:sldId id="542"/>
            <p14:sldId id="270"/>
            <p14:sldId id="514"/>
          </p14:sldIdLst>
        </p14:section>
        <p14:section name="Untitled Section" id="{DE5F2ED2-9B5A-48C3-A821-7F36D98D3ED5}">
          <p14:sldIdLst>
            <p14:sldId id="554"/>
            <p14:sldId id="555"/>
            <p14:sldId id="556"/>
            <p14:sldId id="54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0313"/>
    <a:srgbClr val="5F5F5F"/>
    <a:srgbClr val="0000FF"/>
    <a:srgbClr val="E6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6385" autoAdjust="0"/>
    <p:restoredTop sz="96395" autoAdjust="0"/>
  </p:normalViewPr>
  <p:slideViewPr>
    <p:cSldViewPr snapToGrid="0">
      <p:cViewPr varScale="1">
        <p:scale>
          <a:sx n="106" d="100"/>
          <a:sy n="106" d="100"/>
        </p:scale>
        <p:origin x="138" y="204"/>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0"/>
    </p:cViewPr>
  </p:sorterViewPr>
  <p:notesViewPr>
    <p:cSldViewPr snapToGrid="0">
      <p:cViewPr varScale="1">
        <p:scale>
          <a:sx n="47" d="100"/>
          <a:sy n="47" d="100"/>
        </p:scale>
        <p:origin x="2780" y="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BD5BE4-AC3C-456B-B67D-60D76B170102}"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CD944D81-E1F8-49AC-8C3E-EC80D98266EF}">
      <dgm:prSet/>
      <dgm:spPr>
        <a:solidFill>
          <a:srgbClr val="AD0313"/>
        </a:solidFill>
      </dgm:spPr>
      <dgm:t>
        <a:bodyPr/>
        <a:lstStyle/>
        <a:p>
          <a:r>
            <a:rPr lang="en-US"/>
            <a:t>Department </a:t>
          </a:r>
        </a:p>
      </dgm:t>
    </dgm:pt>
    <dgm:pt modelId="{E03C8C4B-AFDA-46B2-B30A-5C978C4FC1B2}" type="parTrans" cxnId="{77C46078-D9CC-4E59-A21C-71051F04C226}">
      <dgm:prSet/>
      <dgm:spPr/>
      <dgm:t>
        <a:bodyPr/>
        <a:lstStyle/>
        <a:p>
          <a:endParaRPr lang="en-US"/>
        </a:p>
      </dgm:t>
    </dgm:pt>
    <dgm:pt modelId="{74EFC5B4-5248-44E4-B8A8-233B6370A586}" type="sibTrans" cxnId="{77C46078-D9CC-4E59-A21C-71051F04C226}">
      <dgm:prSet/>
      <dgm:spPr/>
      <dgm:t>
        <a:bodyPr/>
        <a:lstStyle/>
        <a:p>
          <a:endParaRPr lang="en-US"/>
        </a:p>
      </dgm:t>
    </dgm:pt>
    <dgm:pt modelId="{6D4A826E-4DFD-4586-9E81-D3774406C70A}">
      <dgm:prSet custT="1"/>
      <dgm:spPr>
        <a:solidFill>
          <a:schemeClr val="bg1">
            <a:lumMod val="75000"/>
            <a:alpha val="90000"/>
          </a:schemeClr>
        </a:solidFill>
      </dgm:spPr>
      <dgm:t>
        <a:bodyPr/>
        <a:lstStyle/>
        <a:p>
          <a:pPr>
            <a:buFont typeface="Arial" panose="020B0604020202020204" pitchFamily="34" charset="0"/>
            <a:buChar char="•"/>
          </a:pPr>
          <a:r>
            <a:rPr lang="en-US" sz="2000" b="0" dirty="0"/>
            <a:t>Identifies need  --  Obtains quote(s)  --  Enters requisition </a:t>
          </a:r>
        </a:p>
      </dgm:t>
    </dgm:pt>
    <dgm:pt modelId="{C403A9F6-8F22-457C-B7CC-7896178CF1AC}" type="parTrans" cxnId="{2484F574-3668-48E6-9D0C-1B409C5618AC}">
      <dgm:prSet/>
      <dgm:spPr/>
      <dgm:t>
        <a:bodyPr/>
        <a:lstStyle/>
        <a:p>
          <a:endParaRPr lang="en-US"/>
        </a:p>
      </dgm:t>
    </dgm:pt>
    <dgm:pt modelId="{15F46133-A081-4E01-A2FC-9AEA6925D740}" type="sibTrans" cxnId="{2484F574-3668-48E6-9D0C-1B409C5618AC}">
      <dgm:prSet/>
      <dgm:spPr/>
      <dgm:t>
        <a:bodyPr/>
        <a:lstStyle/>
        <a:p>
          <a:endParaRPr lang="en-US"/>
        </a:p>
      </dgm:t>
    </dgm:pt>
    <dgm:pt modelId="{B91FFC2A-0A5E-46B1-B513-6A0790A2DA5B}">
      <dgm:prSet/>
      <dgm:spPr>
        <a:solidFill>
          <a:srgbClr val="AD0313"/>
        </a:solidFill>
      </dgm:spPr>
      <dgm:t>
        <a:bodyPr/>
        <a:lstStyle/>
        <a:p>
          <a:r>
            <a:rPr lang="en-US"/>
            <a:t>Purchasing</a:t>
          </a:r>
        </a:p>
      </dgm:t>
    </dgm:pt>
    <dgm:pt modelId="{3581FCEA-DD20-4549-930C-7DD86CD4C36F}" type="parTrans" cxnId="{5F53B9D5-5221-4804-9463-96E60C25B317}">
      <dgm:prSet/>
      <dgm:spPr/>
      <dgm:t>
        <a:bodyPr/>
        <a:lstStyle/>
        <a:p>
          <a:endParaRPr lang="en-US"/>
        </a:p>
      </dgm:t>
    </dgm:pt>
    <dgm:pt modelId="{09A06107-486D-4FA8-9721-992626FEEB3D}" type="sibTrans" cxnId="{5F53B9D5-5221-4804-9463-96E60C25B317}">
      <dgm:prSet/>
      <dgm:spPr/>
      <dgm:t>
        <a:bodyPr/>
        <a:lstStyle/>
        <a:p>
          <a:endParaRPr lang="en-US"/>
        </a:p>
      </dgm:t>
    </dgm:pt>
    <dgm:pt modelId="{1DB3BF05-A71C-46DF-BA83-4A57125B10C1}">
      <dgm:prSet custT="1"/>
      <dgm:spPr>
        <a:solidFill>
          <a:schemeClr val="bg1">
            <a:lumMod val="75000"/>
            <a:alpha val="90000"/>
          </a:schemeClr>
        </a:solidFill>
      </dgm:spPr>
      <dgm:t>
        <a:bodyPr/>
        <a:lstStyle/>
        <a:p>
          <a:r>
            <a:rPr lang="en-US" sz="1800" b="0" dirty="0"/>
            <a:t> Approves requisition  --  Negotiates final agreement  --  Issues PO</a:t>
          </a:r>
        </a:p>
      </dgm:t>
    </dgm:pt>
    <dgm:pt modelId="{1D9FAD9E-7EFA-4CB4-B113-78E6AD59EAB2}" type="parTrans" cxnId="{109CC35A-E300-42FE-B7DD-CB6E7A9B5CA8}">
      <dgm:prSet/>
      <dgm:spPr/>
      <dgm:t>
        <a:bodyPr/>
        <a:lstStyle/>
        <a:p>
          <a:endParaRPr lang="en-US"/>
        </a:p>
      </dgm:t>
    </dgm:pt>
    <dgm:pt modelId="{D18E3A9D-1BDF-4D02-958D-D821CDD0938A}" type="sibTrans" cxnId="{109CC35A-E300-42FE-B7DD-CB6E7A9B5CA8}">
      <dgm:prSet/>
      <dgm:spPr/>
      <dgm:t>
        <a:bodyPr/>
        <a:lstStyle/>
        <a:p>
          <a:endParaRPr lang="en-US"/>
        </a:p>
      </dgm:t>
    </dgm:pt>
    <dgm:pt modelId="{3D973F28-0CDD-4F3B-A84A-197F5498CB54}">
      <dgm:prSet/>
      <dgm:spPr>
        <a:solidFill>
          <a:srgbClr val="AD0313"/>
        </a:solidFill>
      </dgm:spPr>
      <dgm:t>
        <a:bodyPr/>
        <a:lstStyle/>
        <a:p>
          <a:r>
            <a:rPr lang="en-US"/>
            <a:t>Vendor </a:t>
          </a:r>
        </a:p>
      </dgm:t>
    </dgm:pt>
    <dgm:pt modelId="{3C4226B7-2FE7-44CF-A1B4-661186957D61}" type="parTrans" cxnId="{0F49009F-B704-44F3-9F03-18AD3DB87534}">
      <dgm:prSet/>
      <dgm:spPr/>
      <dgm:t>
        <a:bodyPr/>
        <a:lstStyle/>
        <a:p>
          <a:endParaRPr lang="en-US"/>
        </a:p>
      </dgm:t>
    </dgm:pt>
    <dgm:pt modelId="{A58BB6C6-2E27-4CA8-BCD2-81AD62D9649B}" type="sibTrans" cxnId="{0F49009F-B704-44F3-9F03-18AD3DB87534}">
      <dgm:prSet/>
      <dgm:spPr/>
      <dgm:t>
        <a:bodyPr/>
        <a:lstStyle/>
        <a:p>
          <a:endParaRPr lang="en-US"/>
        </a:p>
      </dgm:t>
    </dgm:pt>
    <dgm:pt modelId="{6E2F94F4-8F2A-4794-A727-4DCB682EBD24}">
      <dgm:prSet custT="1"/>
      <dgm:spPr>
        <a:solidFill>
          <a:schemeClr val="bg1">
            <a:lumMod val="75000"/>
            <a:alpha val="90000"/>
          </a:schemeClr>
        </a:solidFill>
      </dgm:spPr>
      <dgm:t>
        <a:bodyPr/>
        <a:lstStyle/>
        <a:p>
          <a:r>
            <a:rPr lang="en-US" sz="2000" b="0" dirty="0"/>
            <a:t>Accepts order 	--   Delivers   --  Sends invoice</a:t>
          </a:r>
        </a:p>
      </dgm:t>
    </dgm:pt>
    <dgm:pt modelId="{33260DBB-59E5-4528-9268-1E5CC40FDDB8}" type="parTrans" cxnId="{50492E3E-9DFD-4A5A-BE1B-706CE1D15C2C}">
      <dgm:prSet/>
      <dgm:spPr/>
      <dgm:t>
        <a:bodyPr/>
        <a:lstStyle/>
        <a:p>
          <a:endParaRPr lang="en-US"/>
        </a:p>
      </dgm:t>
    </dgm:pt>
    <dgm:pt modelId="{15A4E4E8-17B3-4935-8E0F-9C84FCBAD050}" type="sibTrans" cxnId="{50492E3E-9DFD-4A5A-BE1B-706CE1D15C2C}">
      <dgm:prSet/>
      <dgm:spPr/>
      <dgm:t>
        <a:bodyPr/>
        <a:lstStyle/>
        <a:p>
          <a:endParaRPr lang="en-US"/>
        </a:p>
      </dgm:t>
    </dgm:pt>
    <dgm:pt modelId="{9C187182-AC4B-4754-BDD1-E24C3D4F6FEA}">
      <dgm:prSet/>
      <dgm:spPr>
        <a:solidFill>
          <a:srgbClr val="AD0313"/>
        </a:solidFill>
      </dgm:spPr>
      <dgm:t>
        <a:bodyPr/>
        <a:lstStyle/>
        <a:p>
          <a:r>
            <a:rPr lang="en-US"/>
            <a:t>Department </a:t>
          </a:r>
        </a:p>
      </dgm:t>
    </dgm:pt>
    <dgm:pt modelId="{2A39BC1A-EF67-4B4F-AE08-171C8010F2DA}" type="parTrans" cxnId="{81E7F834-5700-48EA-81F1-22454B813274}">
      <dgm:prSet/>
      <dgm:spPr/>
      <dgm:t>
        <a:bodyPr/>
        <a:lstStyle/>
        <a:p>
          <a:endParaRPr lang="en-US"/>
        </a:p>
      </dgm:t>
    </dgm:pt>
    <dgm:pt modelId="{DDB0E94A-9A80-4CB0-A5DF-2D1D172EC657}" type="sibTrans" cxnId="{81E7F834-5700-48EA-81F1-22454B813274}">
      <dgm:prSet/>
      <dgm:spPr/>
      <dgm:t>
        <a:bodyPr/>
        <a:lstStyle/>
        <a:p>
          <a:endParaRPr lang="en-US"/>
        </a:p>
      </dgm:t>
    </dgm:pt>
    <dgm:pt modelId="{74945335-BEE5-47D4-AB27-A991ECBF7CAE}">
      <dgm:prSet custT="1"/>
      <dgm:spPr>
        <a:solidFill>
          <a:schemeClr val="bg1">
            <a:lumMod val="75000"/>
            <a:alpha val="90000"/>
          </a:schemeClr>
        </a:solidFill>
      </dgm:spPr>
      <dgm:t>
        <a:bodyPr/>
        <a:lstStyle/>
        <a:p>
          <a:r>
            <a:rPr lang="en-US" sz="2000" b="0" dirty="0"/>
            <a:t>Confirms receipt </a:t>
          </a:r>
        </a:p>
      </dgm:t>
    </dgm:pt>
    <dgm:pt modelId="{C8AABEE0-9756-4427-84A3-4E5B24BDBC3C}" type="parTrans" cxnId="{DCEE36B2-A4CB-4E64-89CF-4658C8AD030A}">
      <dgm:prSet/>
      <dgm:spPr/>
      <dgm:t>
        <a:bodyPr/>
        <a:lstStyle/>
        <a:p>
          <a:endParaRPr lang="en-US"/>
        </a:p>
      </dgm:t>
    </dgm:pt>
    <dgm:pt modelId="{904B6C94-36D4-4B89-A1D7-202783426DF0}" type="sibTrans" cxnId="{DCEE36B2-A4CB-4E64-89CF-4658C8AD030A}">
      <dgm:prSet/>
      <dgm:spPr/>
      <dgm:t>
        <a:bodyPr/>
        <a:lstStyle/>
        <a:p>
          <a:endParaRPr lang="en-US"/>
        </a:p>
      </dgm:t>
    </dgm:pt>
    <dgm:pt modelId="{329042EA-04FA-406A-BCA9-9605EAFBA413}">
      <dgm:prSet/>
      <dgm:spPr>
        <a:solidFill>
          <a:srgbClr val="AD0313"/>
        </a:solidFill>
      </dgm:spPr>
      <dgm:t>
        <a:bodyPr/>
        <a:lstStyle/>
        <a:p>
          <a:r>
            <a:rPr lang="en-US" dirty="0"/>
            <a:t>Accounts Payable </a:t>
          </a:r>
        </a:p>
      </dgm:t>
    </dgm:pt>
    <dgm:pt modelId="{159677DA-E590-466E-A256-3C82857036FD}" type="parTrans" cxnId="{46C7E2E6-8B90-45D7-B59E-BC68DE4796ED}">
      <dgm:prSet/>
      <dgm:spPr/>
      <dgm:t>
        <a:bodyPr/>
        <a:lstStyle/>
        <a:p>
          <a:endParaRPr lang="en-US"/>
        </a:p>
      </dgm:t>
    </dgm:pt>
    <dgm:pt modelId="{7DD32064-5227-439A-9794-2B7401182616}" type="sibTrans" cxnId="{46C7E2E6-8B90-45D7-B59E-BC68DE4796ED}">
      <dgm:prSet/>
      <dgm:spPr/>
      <dgm:t>
        <a:bodyPr/>
        <a:lstStyle/>
        <a:p>
          <a:endParaRPr lang="en-US"/>
        </a:p>
      </dgm:t>
    </dgm:pt>
    <dgm:pt modelId="{A1B5BAFB-99B5-4814-B123-1DF6DEFAC8F4}">
      <dgm:prSet custT="1"/>
      <dgm:spPr>
        <a:solidFill>
          <a:schemeClr val="bg1">
            <a:lumMod val="75000"/>
            <a:alpha val="90000"/>
          </a:schemeClr>
        </a:solidFill>
      </dgm:spPr>
      <dgm:t>
        <a:bodyPr/>
        <a:lstStyle/>
        <a:p>
          <a:r>
            <a:rPr lang="en-US" sz="2000" dirty="0"/>
            <a:t>Pays invoice</a:t>
          </a:r>
        </a:p>
      </dgm:t>
    </dgm:pt>
    <dgm:pt modelId="{3EB6E451-9454-4211-B093-A646C396EC2A}" type="parTrans" cxnId="{04F9DA6B-CD37-4315-93C3-D6E7635EE12C}">
      <dgm:prSet/>
      <dgm:spPr/>
      <dgm:t>
        <a:bodyPr/>
        <a:lstStyle/>
        <a:p>
          <a:endParaRPr lang="en-US"/>
        </a:p>
      </dgm:t>
    </dgm:pt>
    <dgm:pt modelId="{C2D8DBD0-5DB5-485D-AE17-DA0AE6A4860A}" type="sibTrans" cxnId="{04F9DA6B-CD37-4315-93C3-D6E7635EE12C}">
      <dgm:prSet/>
      <dgm:spPr/>
      <dgm:t>
        <a:bodyPr/>
        <a:lstStyle/>
        <a:p>
          <a:endParaRPr lang="en-US"/>
        </a:p>
      </dgm:t>
    </dgm:pt>
    <dgm:pt modelId="{C6761E1E-926A-4231-AB4D-00B0DF4227AF}">
      <dgm:prSet/>
      <dgm:spPr>
        <a:solidFill>
          <a:srgbClr val="AD0313"/>
        </a:solidFill>
      </dgm:spPr>
      <dgm:t>
        <a:bodyPr/>
        <a:lstStyle/>
        <a:p>
          <a:r>
            <a:rPr lang="en-US"/>
            <a:t>Vendor</a:t>
          </a:r>
        </a:p>
      </dgm:t>
    </dgm:pt>
    <dgm:pt modelId="{EF0389EC-7843-4C93-BCBE-1D8FA05B2427}" type="parTrans" cxnId="{2D0CB021-3DE5-49C4-81A9-0E7B084FC7BA}">
      <dgm:prSet/>
      <dgm:spPr/>
      <dgm:t>
        <a:bodyPr/>
        <a:lstStyle/>
        <a:p>
          <a:endParaRPr lang="en-US"/>
        </a:p>
      </dgm:t>
    </dgm:pt>
    <dgm:pt modelId="{EE8DB31E-42DA-4BFD-9874-AF009F747244}" type="sibTrans" cxnId="{2D0CB021-3DE5-49C4-81A9-0E7B084FC7BA}">
      <dgm:prSet/>
      <dgm:spPr/>
      <dgm:t>
        <a:bodyPr/>
        <a:lstStyle/>
        <a:p>
          <a:endParaRPr lang="en-US"/>
        </a:p>
      </dgm:t>
    </dgm:pt>
    <dgm:pt modelId="{E90CE0F4-08C5-4C50-86C9-980A7472EFCC}">
      <dgm:prSet custT="1"/>
      <dgm:spPr>
        <a:solidFill>
          <a:schemeClr val="bg1">
            <a:lumMod val="75000"/>
            <a:alpha val="90000"/>
          </a:schemeClr>
        </a:solidFill>
      </dgm:spPr>
      <dgm:t>
        <a:bodyPr/>
        <a:lstStyle/>
        <a:p>
          <a:r>
            <a:rPr lang="en-US" sz="2000" dirty="0"/>
            <a:t>Receives payment</a:t>
          </a:r>
        </a:p>
      </dgm:t>
    </dgm:pt>
    <dgm:pt modelId="{AAC70720-CC6C-4A98-A5D5-DBD515319B16}" type="parTrans" cxnId="{5B54563E-BBCE-4639-A8CF-5D0203B5E6B0}">
      <dgm:prSet/>
      <dgm:spPr/>
      <dgm:t>
        <a:bodyPr/>
        <a:lstStyle/>
        <a:p>
          <a:endParaRPr lang="en-US"/>
        </a:p>
      </dgm:t>
    </dgm:pt>
    <dgm:pt modelId="{0585B80E-8C3B-49B6-85C6-165131DA1CD6}" type="sibTrans" cxnId="{5B54563E-BBCE-4639-A8CF-5D0203B5E6B0}">
      <dgm:prSet/>
      <dgm:spPr/>
      <dgm:t>
        <a:bodyPr/>
        <a:lstStyle/>
        <a:p>
          <a:endParaRPr lang="en-US"/>
        </a:p>
      </dgm:t>
    </dgm:pt>
    <dgm:pt modelId="{B6821970-E7B5-403D-82F0-4E6E2725599F}" type="pres">
      <dgm:prSet presAssocID="{48BD5BE4-AC3C-456B-B67D-60D76B170102}" presName="Name0" presStyleCnt="0">
        <dgm:presLayoutVars>
          <dgm:dir/>
          <dgm:animLvl val="lvl"/>
          <dgm:resizeHandles val="exact"/>
        </dgm:presLayoutVars>
      </dgm:prSet>
      <dgm:spPr/>
    </dgm:pt>
    <dgm:pt modelId="{56E8487B-ED5D-40E0-B797-F6576502F412}" type="pres">
      <dgm:prSet presAssocID="{CD944D81-E1F8-49AC-8C3E-EC80D98266EF}" presName="linNode" presStyleCnt="0"/>
      <dgm:spPr/>
    </dgm:pt>
    <dgm:pt modelId="{D7BEF6CF-D865-4F4E-9EA0-0B40924F5314}" type="pres">
      <dgm:prSet presAssocID="{CD944D81-E1F8-49AC-8C3E-EC80D98266EF}" presName="parentText" presStyleLbl="node1" presStyleIdx="0" presStyleCnt="6">
        <dgm:presLayoutVars>
          <dgm:chMax val="1"/>
          <dgm:bulletEnabled val="1"/>
        </dgm:presLayoutVars>
      </dgm:prSet>
      <dgm:spPr/>
    </dgm:pt>
    <dgm:pt modelId="{8616F478-A6F5-46C0-A697-A0907ADF5A09}" type="pres">
      <dgm:prSet presAssocID="{CD944D81-E1F8-49AC-8C3E-EC80D98266EF}" presName="descendantText" presStyleLbl="alignAccFollowNode1" presStyleIdx="0" presStyleCnt="6" custLinFactNeighborX="889" custLinFactNeighborY="-925">
        <dgm:presLayoutVars>
          <dgm:bulletEnabled val="1"/>
        </dgm:presLayoutVars>
      </dgm:prSet>
      <dgm:spPr/>
    </dgm:pt>
    <dgm:pt modelId="{7F2FFD84-FC79-4B5C-9B88-FC26087B381E}" type="pres">
      <dgm:prSet presAssocID="{74EFC5B4-5248-44E4-B8A8-233B6370A586}" presName="sp" presStyleCnt="0"/>
      <dgm:spPr/>
    </dgm:pt>
    <dgm:pt modelId="{0229FD41-AFBE-42BD-9385-98FB9312FEEA}" type="pres">
      <dgm:prSet presAssocID="{B91FFC2A-0A5E-46B1-B513-6A0790A2DA5B}" presName="linNode" presStyleCnt="0"/>
      <dgm:spPr/>
    </dgm:pt>
    <dgm:pt modelId="{8C92D902-7701-4E4C-A2F2-45A614E958EA}" type="pres">
      <dgm:prSet presAssocID="{B91FFC2A-0A5E-46B1-B513-6A0790A2DA5B}" presName="parentText" presStyleLbl="node1" presStyleIdx="1" presStyleCnt="6">
        <dgm:presLayoutVars>
          <dgm:chMax val="1"/>
          <dgm:bulletEnabled val="1"/>
        </dgm:presLayoutVars>
      </dgm:prSet>
      <dgm:spPr/>
    </dgm:pt>
    <dgm:pt modelId="{C6F3B03D-14A1-4F1A-ABAE-557DA468FE06}" type="pres">
      <dgm:prSet presAssocID="{B91FFC2A-0A5E-46B1-B513-6A0790A2DA5B}" presName="descendantText" presStyleLbl="alignAccFollowNode1" presStyleIdx="1" presStyleCnt="6">
        <dgm:presLayoutVars>
          <dgm:bulletEnabled val="1"/>
        </dgm:presLayoutVars>
      </dgm:prSet>
      <dgm:spPr/>
    </dgm:pt>
    <dgm:pt modelId="{163FAEE9-A7B7-4F83-B8D1-0071266D8990}" type="pres">
      <dgm:prSet presAssocID="{09A06107-486D-4FA8-9721-992626FEEB3D}" presName="sp" presStyleCnt="0"/>
      <dgm:spPr/>
    </dgm:pt>
    <dgm:pt modelId="{FD62FC18-9D32-44E4-9E2F-88CA22C22B4A}" type="pres">
      <dgm:prSet presAssocID="{3D973F28-0CDD-4F3B-A84A-197F5498CB54}" presName="linNode" presStyleCnt="0"/>
      <dgm:spPr/>
    </dgm:pt>
    <dgm:pt modelId="{38FB79BC-E49F-48FC-AF5E-02FD354B321B}" type="pres">
      <dgm:prSet presAssocID="{3D973F28-0CDD-4F3B-A84A-197F5498CB54}" presName="parentText" presStyleLbl="node1" presStyleIdx="2" presStyleCnt="6">
        <dgm:presLayoutVars>
          <dgm:chMax val="1"/>
          <dgm:bulletEnabled val="1"/>
        </dgm:presLayoutVars>
      </dgm:prSet>
      <dgm:spPr/>
    </dgm:pt>
    <dgm:pt modelId="{2582FFAB-0D59-4A14-998F-8FFB64EDE1A8}" type="pres">
      <dgm:prSet presAssocID="{3D973F28-0CDD-4F3B-A84A-197F5498CB54}" presName="descendantText" presStyleLbl="alignAccFollowNode1" presStyleIdx="2" presStyleCnt="6">
        <dgm:presLayoutVars>
          <dgm:bulletEnabled val="1"/>
        </dgm:presLayoutVars>
      </dgm:prSet>
      <dgm:spPr/>
    </dgm:pt>
    <dgm:pt modelId="{F1B33A5C-64AF-4419-A3AE-6926D887E824}" type="pres">
      <dgm:prSet presAssocID="{A58BB6C6-2E27-4CA8-BCD2-81AD62D9649B}" presName="sp" presStyleCnt="0"/>
      <dgm:spPr/>
    </dgm:pt>
    <dgm:pt modelId="{6758A7E9-42F7-488F-899A-474C1BD22E19}" type="pres">
      <dgm:prSet presAssocID="{9C187182-AC4B-4754-BDD1-E24C3D4F6FEA}" presName="linNode" presStyleCnt="0"/>
      <dgm:spPr/>
    </dgm:pt>
    <dgm:pt modelId="{C6826E92-11C5-4ACF-B337-4657EF5538D5}" type="pres">
      <dgm:prSet presAssocID="{9C187182-AC4B-4754-BDD1-E24C3D4F6FEA}" presName="parentText" presStyleLbl="node1" presStyleIdx="3" presStyleCnt="6">
        <dgm:presLayoutVars>
          <dgm:chMax val="1"/>
          <dgm:bulletEnabled val="1"/>
        </dgm:presLayoutVars>
      </dgm:prSet>
      <dgm:spPr/>
    </dgm:pt>
    <dgm:pt modelId="{1E381407-BB73-41A3-842A-38A08FF82750}" type="pres">
      <dgm:prSet presAssocID="{9C187182-AC4B-4754-BDD1-E24C3D4F6FEA}" presName="descendantText" presStyleLbl="alignAccFollowNode1" presStyleIdx="3" presStyleCnt="6">
        <dgm:presLayoutVars>
          <dgm:bulletEnabled val="1"/>
        </dgm:presLayoutVars>
      </dgm:prSet>
      <dgm:spPr/>
    </dgm:pt>
    <dgm:pt modelId="{39AF76C1-5687-4F8B-A316-BA2BC0151709}" type="pres">
      <dgm:prSet presAssocID="{DDB0E94A-9A80-4CB0-A5DF-2D1D172EC657}" presName="sp" presStyleCnt="0"/>
      <dgm:spPr/>
    </dgm:pt>
    <dgm:pt modelId="{294DB954-B7C7-4080-A4AA-F1CE7B52DE69}" type="pres">
      <dgm:prSet presAssocID="{329042EA-04FA-406A-BCA9-9605EAFBA413}" presName="linNode" presStyleCnt="0"/>
      <dgm:spPr/>
    </dgm:pt>
    <dgm:pt modelId="{F9366FE1-34F0-4EC4-9556-C7EC1C200672}" type="pres">
      <dgm:prSet presAssocID="{329042EA-04FA-406A-BCA9-9605EAFBA413}" presName="parentText" presStyleLbl="node1" presStyleIdx="4" presStyleCnt="6">
        <dgm:presLayoutVars>
          <dgm:chMax val="1"/>
          <dgm:bulletEnabled val="1"/>
        </dgm:presLayoutVars>
      </dgm:prSet>
      <dgm:spPr/>
    </dgm:pt>
    <dgm:pt modelId="{089243F2-52DD-44F1-B4A9-F938A83B263C}" type="pres">
      <dgm:prSet presAssocID="{329042EA-04FA-406A-BCA9-9605EAFBA413}" presName="descendantText" presStyleLbl="alignAccFollowNode1" presStyleIdx="4" presStyleCnt="6">
        <dgm:presLayoutVars>
          <dgm:bulletEnabled val="1"/>
        </dgm:presLayoutVars>
      </dgm:prSet>
      <dgm:spPr/>
    </dgm:pt>
    <dgm:pt modelId="{0B9B6478-B9AD-46CF-B60A-81234C0D39F3}" type="pres">
      <dgm:prSet presAssocID="{7DD32064-5227-439A-9794-2B7401182616}" presName="sp" presStyleCnt="0"/>
      <dgm:spPr/>
    </dgm:pt>
    <dgm:pt modelId="{A0AD4B37-EAB9-4490-A6BB-C790C01C37F8}" type="pres">
      <dgm:prSet presAssocID="{C6761E1E-926A-4231-AB4D-00B0DF4227AF}" presName="linNode" presStyleCnt="0"/>
      <dgm:spPr/>
    </dgm:pt>
    <dgm:pt modelId="{D2FD2CE6-5FFE-4589-8EB4-1D8062262D07}" type="pres">
      <dgm:prSet presAssocID="{C6761E1E-926A-4231-AB4D-00B0DF4227AF}" presName="parentText" presStyleLbl="node1" presStyleIdx="5" presStyleCnt="6">
        <dgm:presLayoutVars>
          <dgm:chMax val="1"/>
          <dgm:bulletEnabled val="1"/>
        </dgm:presLayoutVars>
      </dgm:prSet>
      <dgm:spPr/>
    </dgm:pt>
    <dgm:pt modelId="{A83BBE5F-28A4-4B2B-9C38-78E99DB56554}" type="pres">
      <dgm:prSet presAssocID="{C6761E1E-926A-4231-AB4D-00B0DF4227AF}" presName="descendantText" presStyleLbl="alignAccFollowNode1" presStyleIdx="5" presStyleCnt="6" custLinFactNeighborX="-444" custLinFactNeighborY="4691">
        <dgm:presLayoutVars>
          <dgm:bulletEnabled val="1"/>
        </dgm:presLayoutVars>
      </dgm:prSet>
      <dgm:spPr/>
    </dgm:pt>
  </dgm:ptLst>
  <dgm:cxnLst>
    <dgm:cxn modelId="{5C2FD703-5215-4EDE-9C86-9FBA1269DCA1}" type="presOf" srcId="{C6761E1E-926A-4231-AB4D-00B0DF4227AF}" destId="{D2FD2CE6-5FFE-4589-8EB4-1D8062262D07}" srcOrd="0" destOrd="0" presId="urn:microsoft.com/office/officeart/2005/8/layout/vList5"/>
    <dgm:cxn modelId="{F10C6510-9C54-4778-B391-7232A9C28822}" type="presOf" srcId="{E90CE0F4-08C5-4C50-86C9-980A7472EFCC}" destId="{A83BBE5F-28A4-4B2B-9C38-78E99DB56554}" srcOrd="0" destOrd="0" presId="urn:microsoft.com/office/officeart/2005/8/layout/vList5"/>
    <dgm:cxn modelId="{F506831D-38FC-435F-AA41-774743ACFE2B}" type="presOf" srcId="{48BD5BE4-AC3C-456B-B67D-60D76B170102}" destId="{B6821970-E7B5-403D-82F0-4E6E2725599F}" srcOrd="0" destOrd="0" presId="urn:microsoft.com/office/officeart/2005/8/layout/vList5"/>
    <dgm:cxn modelId="{243DBB1F-CC3B-4D48-9E04-D590F3B2C852}" type="presOf" srcId="{329042EA-04FA-406A-BCA9-9605EAFBA413}" destId="{F9366FE1-34F0-4EC4-9556-C7EC1C200672}" srcOrd="0" destOrd="0" presId="urn:microsoft.com/office/officeart/2005/8/layout/vList5"/>
    <dgm:cxn modelId="{D1955D20-88CF-4E12-9D78-D0275332694D}" type="presOf" srcId="{6E2F94F4-8F2A-4794-A727-4DCB682EBD24}" destId="{2582FFAB-0D59-4A14-998F-8FFB64EDE1A8}" srcOrd="0" destOrd="0" presId="urn:microsoft.com/office/officeart/2005/8/layout/vList5"/>
    <dgm:cxn modelId="{2D0CB021-3DE5-49C4-81A9-0E7B084FC7BA}" srcId="{48BD5BE4-AC3C-456B-B67D-60D76B170102}" destId="{C6761E1E-926A-4231-AB4D-00B0DF4227AF}" srcOrd="5" destOrd="0" parTransId="{EF0389EC-7843-4C93-BCBE-1D8FA05B2427}" sibTransId="{EE8DB31E-42DA-4BFD-9874-AF009F747244}"/>
    <dgm:cxn modelId="{5C2F5A33-4ED1-459B-9E46-19510DF0D870}" type="presOf" srcId="{CD944D81-E1F8-49AC-8C3E-EC80D98266EF}" destId="{D7BEF6CF-D865-4F4E-9EA0-0B40924F5314}" srcOrd="0" destOrd="0" presId="urn:microsoft.com/office/officeart/2005/8/layout/vList5"/>
    <dgm:cxn modelId="{81E7F834-5700-48EA-81F1-22454B813274}" srcId="{48BD5BE4-AC3C-456B-B67D-60D76B170102}" destId="{9C187182-AC4B-4754-BDD1-E24C3D4F6FEA}" srcOrd="3" destOrd="0" parTransId="{2A39BC1A-EF67-4B4F-AE08-171C8010F2DA}" sibTransId="{DDB0E94A-9A80-4CB0-A5DF-2D1D172EC657}"/>
    <dgm:cxn modelId="{50492E3E-9DFD-4A5A-BE1B-706CE1D15C2C}" srcId="{3D973F28-0CDD-4F3B-A84A-197F5498CB54}" destId="{6E2F94F4-8F2A-4794-A727-4DCB682EBD24}" srcOrd="0" destOrd="0" parTransId="{33260DBB-59E5-4528-9268-1E5CC40FDDB8}" sibTransId="{15A4E4E8-17B3-4935-8E0F-9C84FCBAD050}"/>
    <dgm:cxn modelId="{5B54563E-BBCE-4639-A8CF-5D0203B5E6B0}" srcId="{C6761E1E-926A-4231-AB4D-00B0DF4227AF}" destId="{E90CE0F4-08C5-4C50-86C9-980A7472EFCC}" srcOrd="0" destOrd="0" parTransId="{AAC70720-CC6C-4A98-A5D5-DBD515319B16}" sibTransId="{0585B80E-8C3B-49B6-85C6-165131DA1CD6}"/>
    <dgm:cxn modelId="{AF3B8543-B422-4F4F-8FCF-E7F54898AD86}" type="presOf" srcId="{1DB3BF05-A71C-46DF-BA83-4A57125B10C1}" destId="{C6F3B03D-14A1-4F1A-ABAE-557DA468FE06}" srcOrd="0" destOrd="0" presId="urn:microsoft.com/office/officeart/2005/8/layout/vList5"/>
    <dgm:cxn modelId="{8457934A-C4BD-453D-9583-C39D1414A020}" type="presOf" srcId="{6D4A826E-4DFD-4586-9E81-D3774406C70A}" destId="{8616F478-A6F5-46C0-A697-A0907ADF5A09}" srcOrd="0" destOrd="0" presId="urn:microsoft.com/office/officeart/2005/8/layout/vList5"/>
    <dgm:cxn modelId="{04F9DA6B-CD37-4315-93C3-D6E7635EE12C}" srcId="{329042EA-04FA-406A-BCA9-9605EAFBA413}" destId="{A1B5BAFB-99B5-4814-B123-1DF6DEFAC8F4}" srcOrd="0" destOrd="0" parTransId="{3EB6E451-9454-4211-B093-A646C396EC2A}" sibTransId="{C2D8DBD0-5DB5-485D-AE17-DA0AE6A4860A}"/>
    <dgm:cxn modelId="{2484F574-3668-48E6-9D0C-1B409C5618AC}" srcId="{CD944D81-E1F8-49AC-8C3E-EC80D98266EF}" destId="{6D4A826E-4DFD-4586-9E81-D3774406C70A}" srcOrd="0" destOrd="0" parTransId="{C403A9F6-8F22-457C-B7CC-7896178CF1AC}" sibTransId="{15F46133-A081-4E01-A2FC-9AEA6925D740}"/>
    <dgm:cxn modelId="{77C46078-D9CC-4E59-A21C-71051F04C226}" srcId="{48BD5BE4-AC3C-456B-B67D-60D76B170102}" destId="{CD944D81-E1F8-49AC-8C3E-EC80D98266EF}" srcOrd="0" destOrd="0" parTransId="{E03C8C4B-AFDA-46B2-B30A-5C978C4FC1B2}" sibTransId="{74EFC5B4-5248-44E4-B8A8-233B6370A586}"/>
    <dgm:cxn modelId="{109CC35A-E300-42FE-B7DD-CB6E7A9B5CA8}" srcId="{B91FFC2A-0A5E-46B1-B513-6A0790A2DA5B}" destId="{1DB3BF05-A71C-46DF-BA83-4A57125B10C1}" srcOrd="0" destOrd="0" parTransId="{1D9FAD9E-7EFA-4CB4-B113-78E6AD59EAB2}" sibTransId="{D18E3A9D-1BDF-4D02-958D-D821CDD0938A}"/>
    <dgm:cxn modelId="{DF99AA85-4427-4A71-8E76-89692D98BDED}" type="presOf" srcId="{3D973F28-0CDD-4F3B-A84A-197F5498CB54}" destId="{38FB79BC-E49F-48FC-AF5E-02FD354B321B}" srcOrd="0" destOrd="0" presId="urn:microsoft.com/office/officeart/2005/8/layout/vList5"/>
    <dgm:cxn modelId="{00750D98-0A35-4EE8-826B-C2755C2CBA96}" type="presOf" srcId="{B91FFC2A-0A5E-46B1-B513-6A0790A2DA5B}" destId="{8C92D902-7701-4E4C-A2F2-45A614E958EA}" srcOrd="0" destOrd="0" presId="urn:microsoft.com/office/officeart/2005/8/layout/vList5"/>
    <dgm:cxn modelId="{0F49009F-B704-44F3-9F03-18AD3DB87534}" srcId="{48BD5BE4-AC3C-456B-B67D-60D76B170102}" destId="{3D973F28-0CDD-4F3B-A84A-197F5498CB54}" srcOrd="2" destOrd="0" parTransId="{3C4226B7-2FE7-44CF-A1B4-661186957D61}" sibTransId="{A58BB6C6-2E27-4CA8-BCD2-81AD62D9649B}"/>
    <dgm:cxn modelId="{10FC0CAC-2A26-406D-BBE3-C10D0D343C15}" type="presOf" srcId="{9C187182-AC4B-4754-BDD1-E24C3D4F6FEA}" destId="{C6826E92-11C5-4ACF-B337-4657EF5538D5}" srcOrd="0" destOrd="0" presId="urn:microsoft.com/office/officeart/2005/8/layout/vList5"/>
    <dgm:cxn modelId="{DCEE36B2-A4CB-4E64-89CF-4658C8AD030A}" srcId="{9C187182-AC4B-4754-BDD1-E24C3D4F6FEA}" destId="{74945335-BEE5-47D4-AB27-A991ECBF7CAE}" srcOrd="0" destOrd="0" parTransId="{C8AABEE0-9756-4427-84A3-4E5B24BDBC3C}" sibTransId="{904B6C94-36D4-4B89-A1D7-202783426DF0}"/>
    <dgm:cxn modelId="{5F53B9D5-5221-4804-9463-96E60C25B317}" srcId="{48BD5BE4-AC3C-456B-B67D-60D76B170102}" destId="{B91FFC2A-0A5E-46B1-B513-6A0790A2DA5B}" srcOrd="1" destOrd="0" parTransId="{3581FCEA-DD20-4549-930C-7DD86CD4C36F}" sibTransId="{09A06107-486D-4FA8-9721-992626FEEB3D}"/>
    <dgm:cxn modelId="{46C7E2E6-8B90-45D7-B59E-BC68DE4796ED}" srcId="{48BD5BE4-AC3C-456B-B67D-60D76B170102}" destId="{329042EA-04FA-406A-BCA9-9605EAFBA413}" srcOrd="4" destOrd="0" parTransId="{159677DA-E590-466E-A256-3C82857036FD}" sibTransId="{7DD32064-5227-439A-9794-2B7401182616}"/>
    <dgm:cxn modelId="{4DE69CE9-664A-4413-8175-87F9A76B814F}" type="presOf" srcId="{74945335-BEE5-47D4-AB27-A991ECBF7CAE}" destId="{1E381407-BB73-41A3-842A-38A08FF82750}" srcOrd="0" destOrd="0" presId="urn:microsoft.com/office/officeart/2005/8/layout/vList5"/>
    <dgm:cxn modelId="{45DAB9EF-D820-44E7-82A7-3FC3ABD1E206}" type="presOf" srcId="{A1B5BAFB-99B5-4814-B123-1DF6DEFAC8F4}" destId="{089243F2-52DD-44F1-B4A9-F938A83B263C}" srcOrd="0" destOrd="0" presId="urn:microsoft.com/office/officeart/2005/8/layout/vList5"/>
    <dgm:cxn modelId="{668E1AAE-59E2-4153-8441-393B4662B8B7}" type="presParOf" srcId="{B6821970-E7B5-403D-82F0-4E6E2725599F}" destId="{56E8487B-ED5D-40E0-B797-F6576502F412}" srcOrd="0" destOrd="0" presId="urn:microsoft.com/office/officeart/2005/8/layout/vList5"/>
    <dgm:cxn modelId="{BD9B44AB-A330-4A37-97A5-10ADEAE4C29B}" type="presParOf" srcId="{56E8487B-ED5D-40E0-B797-F6576502F412}" destId="{D7BEF6CF-D865-4F4E-9EA0-0B40924F5314}" srcOrd="0" destOrd="0" presId="urn:microsoft.com/office/officeart/2005/8/layout/vList5"/>
    <dgm:cxn modelId="{50A4E6FC-A805-48DE-A41B-839BDA26A3F9}" type="presParOf" srcId="{56E8487B-ED5D-40E0-B797-F6576502F412}" destId="{8616F478-A6F5-46C0-A697-A0907ADF5A09}" srcOrd="1" destOrd="0" presId="urn:microsoft.com/office/officeart/2005/8/layout/vList5"/>
    <dgm:cxn modelId="{B95B336F-43F9-4BDB-849C-C567269796AD}" type="presParOf" srcId="{B6821970-E7B5-403D-82F0-4E6E2725599F}" destId="{7F2FFD84-FC79-4B5C-9B88-FC26087B381E}" srcOrd="1" destOrd="0" presId="urn:microsoft.com/office/officeart/2005/8/layout/vList5"/>
    <dgm:cxn modelId="{1545EC63-490D-46CD-BC28-9E6DC6D337C6}" type="presParOf" srcId="{B6821970-E7B5-403D-82F0-4E6E2725599F}" destId="{0229FD41-AFBE-42BD-9385-98FB9312FEEA}" srcOrd="2" destOrd="0" presId="urn:microsoft.com/office/officeart/2005/8/layout/vList5"/>
    <dgm:cxn modelId="{83C859E5-32A2-40F1-A07E-5B548D7099B8}" type="presParOf" srcId="{0229FD41-AFBE-42BD-9385-98FB9312FEEA}" destId="{8C92D902-7701-4E4C-A2F2-45A614E958EA}" srcOrd="0" destOrd="0" presId="urn:microsoft.com/office/officeart/2005/8/layout/vList5"/>
    <dgm:cxn modelId="{51FA353B-A99B-4BBD-A4FA-D784EE289156}" type="presParOf" srcId="{0229FD41-AFBE-42BD-9385-98FB9312FEEA}" destId="{C6F3B03D-14A1-4F1A-ABAE-557DA468FE06}" srcOrd="1" destOrd="0" presId="urn:microsoft.com/office/officeart/2005/8/layout/vList5"/>
    <dgm:cxn modelId="{65EDB83E-E5D3-4FEE-9935-CFF26B6F4CBC}" type="presParOf" srcId="{B6821970-E7B5-403D-82F0-4E6E2725599F}" destId="{163FAEE9-A7B7-4F83-B8D1-0071266D8990}" srcOrd="3" destOrd="0" presId="urn:microsoft.com/office/officeart/2005/8/layout/vList5"/>
    <dgm:cxn modelId="{4D316120-ADE1-45E9-8DC1-DAC2B87572CC}" type="presParOf" srcId="{B6821970-E7B5-403D-82F0-4E6E2725599F}" destId="{FD62FC18-9D32-44E4-9E2F-88CA22C22B4A}" srcOrd="4" destOrd="0" presId="urn:microsoft.com/office/officeart/2005/8/layout/vList5"/>
    <dgm:cxn modelId="{DD2AFFCC-7B27-4D55-A946-0D445D0B7971}" type="presParOf" srcId="{FD62FC18-9D32-44E4-9E2F-88CA22C22B4A}" destId="{38FB79BC-E49F-48FC-AF5E-02FD354B321B}" srcOrd="0" destOrd="0" presId="urn:microsoft.com/office/officeart/2005/8/layout/vList5"/>
    <dgm:cxn modelId="{3A255B49-8EDB-45E6-82B2-5B089D77CEFB}" type="presParOf" srcId="{FD62FC18-9D32-44E4-9E2F-88CA22C22B4A}" destId="{2582FFAB-0D59-4A14-998F-8FFB64EDE1A8}" srcOrd="1" destOrd="0" presId="urn:microsoft.com/office/officeart/2005/8/layout/vList5"/>
    <dgm:cxn modelId="{49EC11B3-2966-4656-A7A8-EDD5C4F2A5D7}" type="presParOf" srcId="{B6821970-E7B5-403D-82F0-4E6E2725599F}" destId="{F1B33A5C-64AF-4419-A3AE-6926D887E824}" srcOrd="5" destOrd="0" presId="urn:microsoft.com/office/officeart/2005/8/layout/vList5"/>
    <dgm:cxn modelId="{AB5836B2-3E1C-4AFB-8E8C-D2A7802C0EC7}" type="presParOf" srcId="{B6821970-E7B5-403D-82F0-4E6E2725599F}" destId="{6758A7E9-42F7-488F-899A-474C1BD22E19}" srcOrd="6" destOrd="0" presId="urn:microsoft.com/office/officeart/2005/8/layout/vList5"/>
    <dgm:cxn modelId="{272E7E91-4FA0-49BA-8F01-8554DCFE703E}" type="presParOf" srcId="{6758A7E9-42F7-488F-899A-474C1BD22E19}" destId="{C6826E92-11C5-4ACF-B337-4657EF5538D5}" srcOrd="0" destOrd="0" presId="urn:microsoft.com/office/officeart/2005/8/layout/vList5"/>
    <dgm:cxn modelId="{E4A08D2C-279E-4E5F-8C05-1436C4CFC689}" type="presParOf" srcId="{6758A7E9-42F7-488F-899A-474C1BD22E19}" destId="{1E381407-BB73-41A3-842A-38A08FF82750}" srcOrd="1" destOrd="0" presId="urn:microsoft.com/office/officeart/2005/8/layout/vList5"/>
    <dgm:cxn modelId="{538679E9-0147-4241-9956-28387713BD5A}" type="presParOf" srcId="{B6821970-E7B5-403D-82F0-4E6E2725599F}" destId="{39AF76C1-5687-4F8B-A316-BA2BC0151709}" srcOrd="7" destOrd="0" presId="urn:microsoft.com/office/officeart/2005/8/layout/vList5"/>
    <dgm:cxn modelId="{DD64C63E-A99F-4AB0-B117-0EE8CDA94795}" type="presParOf" srcId="{B6821970-E7B5-403D-82F0-4E6E2725599F}" destId="{294DB954-B7C7-4080-A4AA-F1CE7B52DE69}" srcOrd="8" destOrd="0" presId="urn:microsoft.com/office/officeart/2005/8/layout/vList5"/>
    <dgm:cxn modelId="{EDD31AB9-69C5-48DB-A6B9-F3BD11BCFB81}" type="presParOf" srcId="{294DB954-B7C7-4080-A4AA-F1CE7B52DE69}" destId="{F9366FE1-34F0-4EC4-9556-C7EC1C200672}" srcOrd="0" destOrd="0" presId="urn:microsoft.com/office/officeart/2005/8/layout/vList5"/>
    <dgm:cxn modelId="{B502C4FC-0387-4F9E-BF68-67F3026684B8}" type="presParOf" srcId="{294DB954-B7C7-4080-A4AA-F1CE7B52DE69}" destId="{089243F2-52DD-44F1-B4A9-F938A83B263C}" srcOrd="1" destOrd="0" presId="urn:microsoft.com/office/officeart/2005/8/layout/vList5"/>
    <dgm:cxn modelId="{BD86E1A4-8B99-44A2-8860-40182448C570}" type="presParOf" srcId="{B6821970-E7B5-403D-82F0-4E6E2725599F}" destId="{0B9B6478-B9AD-46CF-B60A-81234C0D39F3}" srcOrd="9" destOrd="0" presId="urn:microsoft.com/office/officeart/2005/8/layout/vList5"/>
    <dgm:cxn modelId="{FE4E8C72-0B47-49FF-AA87-DB6E2EED2A00}" type="presParOf" srcId="{B6821970-E7B5-403D-82F0-4E6E2725599F}" destId="{A0AD4B37-EAB9-4490-A6BB-C790C01C37F8}" srcOrd="10" destOrd="0" presId="urn:microsoft.com/office/officeart/2005/8/layout/vList5"/>
    <dgm:cxn modelId="{0FC3BEB5-C317-4EC2-86F5-1C25799B418D}" type="presParOf" srcId="{A0AD4B37-EAB9-4490-A6BB-C790C01C37F8}" destId="{D2FD2CE6-5FFE-4589-8EB4-1D8062262D07}" srcOrd="0" destOrd="0" presId="urn:microsoft.com/office/officeart/2005/8/layout/vList5"/>
    <dgm:cxn modelId="{B176B88C-DE2A-4480-843D-D220ED2413B7}" type="presParOf" srcId="{A0AD4B37-EAB9-4490-A6BB-C790C01C37F8}" destId="{A83BBE5F-28A4-4B2B-9C38-78E99DB56554}"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6F478-A6F5-46C0-A697-A0907ADF5A09}">
      <dsp:nvSpPr>
        <dsp:cNvPr id="0" name=""/>
        <dsp:cNvSpPr/>
      </dsp:nvSpPr>
      <dsp:spPr>
        <a:xfrm rot="5400000">
          <a:off x="7064475" y="-3089376"/>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Font typeface="Arial" panose="020B0604020202020204" pitchFamily="34" charset="0"/>
            <a:buChar char="•"/>
          </a:pPr>
          <a:r>
            <a:rPr lang="en-US" sz="2000" b="0" kern="1200" dirty="0"/>
            <a:t>Identifies need  --  Obtains quote(s)  --  Enters requisition </a:t>
          </a:r>
        </a:p>
      </dsp:txBody>
      <dsp:txXfrm rot="-5400000">
        <a:off x="3902659" y="102434"/>
        <a:ext cx="6908067" cy="554440"/>
      </dsp:txXfrm>
    </dsp:sp>
    <dsp:sp modelId="{D7BEF6CF-D865-4F4E-9EA0-0B40924F5314}">
      <dsp:nvSpPr>
        <dsp:cNvPr id="0" name=""/>
        <dsp:cNvSpPr/>
      </dsp:nvSpPr>
      <dsp:spPr>
        <a:xfrm>
          <a:off x="0" y="1319"/>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Department </a:t>
          </a:r>
        </a:p>
      </dsp:txBody>
      <dsp:txXfrm>
        <a:off x="37492" y="38811"/>
        <a:ext cx="3827675" cy="693052"/>
      </dsp:txXfrm>
    </dsp:sp>
    <dsp:sp modelId="{C6F3B03D-14A1-4F1A-ABAE-557DA468FE06}">
      <dsp:nvSpPr>
        <dsp:cNvPr id="0" name=""/>
        <dsp:cNvSpPr/>
      </dsp:nvSpPr>
      <dsp:spPr>
        <a:xfrm rot="5400000">
          <a:off x="7064475" y="-2277255"/>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en-US" sz="1800" b="0" kern="1200" dirty="0"/>
            <a:t> Approves requisition  --  Negotiates final agreement  --  Issues PO</a:t>
          </a:r>
        </a:p>
      </dsp:txBody>
      <dsp:txXfrm rot="-5400000">
        <a:off x="3902659" y="914555"/>
        <a:ext cx="6908067" cy="554440"/>
      </dsp:txXfrm>
    </dsp:sp>
    <dsp:sp modelId="{8C92D902-7701-4E4C-A2F2-45A614E958EA}">
      <dsp:nvSpPr>
        <dsp:cNvPr id="0" name=""/>
        <dsp:cNvSpPr/>
      </dsp:nvSpPr>
      <dsp:spPr>
        <a:xfrm>
          <a:off x="0" y="807757"/>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Purchasing</a:t>
          </a:r>
        </a:p>
      </dsp:txBody>
      <dsp:txXfrm>
        <a:off x="37492" y="845249"/>
        <a:ext cx="3827675" cy="693052"/>
      </dsp:txXfrm>
    </dsp:sp>
    <dsp:sp modelId="{2582FFAB-0D59-4A14-998F-8FFB64EDE1A8}">
      <dsp:nvSpPr>
        <dsp:cNvPr id="0" name=""/>
        <dsp:cNvSpPr/>
      </dsp:nvSpPr>
      <dsp:spPr>
        <a:xfrm rot="5400000">
          <a:off x="7064475" y="-1470817"/>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0" kern="1200" dirty="0"/>
            <a:t>Accepts order 	--   Delivers   --  Sends invoice</a:t>
          </a:r>
        </a:p>
      </dsp:txBody>
      <dsp:txXfrm rot="-5400000">
        <a:off x="3902659" y="1720993"/>
        <a:ext cx="6908067" cy="554440"/>
      </dsp:txXfrm>
    </dsp:sp>
    <dsp:sp modelId="{38FB79BC-E49F-48FC-AF5E-02FD354B321B}">
      <dsp:nvSpPr>
        <dsp:cNvPr id="0" name=""/>
        <dsp:cNvSpPr/>
      </dsp:nvSpPr>
      <dsp:spPr>
        <a:xfrm>
          <a:off x="0" y="1614194"/>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Vendor </a:t>
          </a:r>
        </a:p>
      </dsp:txBody>
      <dsp:txXfrm>
        <a:off x="37492" y="1651686"/>
        <a:ext cx="3827675" cy="693052"/>
      </dsp:txXfrm>
    </dsp:sp>
    <dsp:sp modelId="{1E381407-BB73-41A3-842A-38A08FF82750}">
      <dsp:nvSpPr>
        <dsp:cNvPr id="0" name=""/>
        <dsp:cNvSpPr/>
      </dsp:nvSpPr>
      <dsp:spPr>
        <a:xfrm rot="5400000">
          <a:off x="7064475" y="-664379"/>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b="0" kern="1200" dirty="0"/>
            <a:t>Confirms receipt </a:t>
          </a:r>
        </a:p>
      </dsp:txBody>
      <dsp:txXfrm rot="-5400000">
        <a:off x="3902659" y="2527431"/>
        <a:ext cx="6908067" cy="554440"/>
      </dsp:txXfrm>
    </dsp:sp>
    <dsp:sp modelId="{C6826E92-11C5-4ACF-B337-4657EF5538D5}">
      <dsp:nvSpPr>
        <dsp:cNvPr id="0" name=""/>
        <dsp:cNvSpPr/>
      </dsp:nvSpPr>
      <dsp:spPr>
        <a:xfrm>
          <a:off x="0" y="2420632"/>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Department </a:t>
          </a:r>
        </a:p>
      </dsp:txBody>
      <dsp:txXfrm>
        <a:off x="37492" y="2458124"/>
        <a:ext cx="3827675" cy="693052"/>
      </dsp:txXfrm>
    </dsp:sp>
    <dsp:sp modelId="{089243F2-52DD-44F1-B4A9-F938A83B263C}">
      <dsp:nvSpPr>
        <dsp:cNvPr id="0" name=""/>
        <dsp:cNvSpPr/>
      </dsp:nvSpPr>
      <dsp:spPr>
        <a:xfrm rot="5400000">
          <a:off x="7064475" y="142058"/>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Pays invoice</a:t>
          </a:r>
        </a:p>
      </dsp:txBody>
      <dsp:txXfrm rot="-5400000">
        <a:off x="3902659" y="3333868"/>
        <a:ext cx="6908067" cy="554440"/>
      </dsp:txXfrm>
    </dsp:sp>
    <dsp:sp modelId="{F9366FE1-34F0-4EC4-9556-C7EC1C200672}">
      <dsp:nvSpPr>
        <dsp:cNvPr id="0" name=""/>
        <dsp:cNvSpPr/>
      </dsp:nvSpPr>
      <dsp:spPr>
        <a:xfrm>
          <a:off x="0" y="3227070"/>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dirty="0"/>
            <a:t>Accounts Payable </a:t>
          </a:r>
        </a:p>
      </dsp:txBody>
      <dsp:txXfrm>
        <a:off x="37492" y="3264562"/>
        <a:ext cx="3827675" cy="693052"/>
      </dsp:txXfrm>
    </dsp:sp>
    <dsp:sp modelId="{A83BBE5F-28A4-4B2B-9C38-78E99DB56554}">
      <dsp:nvSpPr>
        <dsp:cNvPr id="0" name=""/>
        <dsp:cNvSpPr/>
      </dsp:nvSpPr>
      <dsp:spPr>
        <a:xfrm rot="5400000">
          <a:off x="7047148" y="977318"/>
          <a:ext cx="614428" cy="6938061"/>
        </a:xfrm>
        <a:prstGeom prst="round2SameRect">
          <a:avLst/>
        </a:prstGeom>
        <a:solidFill>
          <a:schemeClr val="bg1">
            <a:lumMod val="7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en-US" sz="2000" kern="1200" dirty="0"/>
            <a:t>Receives payment</a:t>
          </a:r>
        </a:p>
      </dsp:txBody>
      <dsp:txXfrm rot="-5400000">
        <a:off x="3885332" y="4169128"/>
        <a:ext cx="6908067" cy="554440"/>
      </dsp:txXfrm>
    </dsp:sp>
    <dsp:sp modelId="{D2FD2CE6-5FFE-4589-8EB4-1D8062262D07}">
      <dsp:nvSpPr>
        <dsp:cNvPr id="0" name=""/>
        <dsp:cNvSpPr/>
      </dsp:nvSpPr>
      <dsp:spPr>
        <a:xfrm>
          <a:off x="0" y="4033508"/>
          <a:ext cx="3902659" cy="768036"/>
        </a:xfrm>
        <a:prstGeom prst="roundRect">
          <a:avLst/>
        </a:prstGeom>
        <a:solidFill>
          <a:srgbClr val="AD031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74295" rIns="148590" bIns="74295" numCol="1" spcCol="1270" anchor="ctr" anchorCtr="0">
          <a:noAutofit/>
        </a:bodyPr>
        <a:lstStyle/>
        <a:p>
          <a:pPr marL="0" lvl="0" indent="0" algn="ctr" defTabSz="1733550">
            <a:lnSpc>
              <a:spcPct val="90000"/>
            </a:lnSpc>
            <a:spcBef>
              <a:spcPct val="0"/>
            </a:spcBef>
            <a:spcAft>
              <a:spcPct val="35000"/>
            </a:spcAft>
            <a:buNone/>
          </a:pPr>
          <a:r>
            <a:rPr lang="en-US" sz="3900" kern="1200"/>
            <a:t>Vendor</a:t>
          </a:r>
        </a:p>
      </dsp:txBody>
      <dsp:txXfrm>
        <a:off x="37492" y="4071000"/>
        <a:ext cx="3827675" cy="69305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3"/>
            <a:ext cx="2982742"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97513" y="3"/>
            <a:ext cx="2982742" cy="466725"/>
          </a:xfrm>
          <a:prstGeom prst="rect">
            <a:avLst/>
          </a:prstGeom>
        </p:spPr>
        <p:txBody>
          <a:bodyPr vert="horz" lIns="91440" tIns="45720" rIns="91440" bIns="45720" rtlCol="0"/>
          <a:lstStyle>
            <a:lvl1pPr algn="r">
              <a:defRPr sz="1200"/>
            </a:lvl1pPr>
          </a:lstStyle>
          <a:p>
            <a:fld id="{7B441412-FEB3-47ED-B595-3636D9EC5DBB}" type="datetimeFigureOut">
              <a:rPr lang="en-US" smtClean="0"/>
              <a:t>10/14/2026</a:t>
            </a:fld>
            <a:endParaRPr lang="en-US"/>
          </a:p>
        </p:txBody>
      </p:sp>
      <p:sp>
        <p:nvSpPr>
          <p:cNvPr id="4" name="Footer Placeholder 3"/>
          <p:cNvSpPr>
            <a:spLocks noGrp="1"/>
          </p:cNvSpPr>
          <p:nvPr>
            <p:ph type="ftr" sz="quarter" idx="2"/>
          </p:nvPr>
        </p:nvSpPr>
        <p:spPr>
          <a:xfrm>
            <a:off x="2" y="8829678"/>
            <a:ext cx="2982742"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97513" y="8829678"/>
            <a:ext cx="2982742" cy="466725"/>
          </a:xfrm>
          <a:prstGeom prst="rect">
            <a:avLst/>
          </a:prstGeom>
        </p:spPr>
        <p:txBody>
          <a:bodyPr vert="horz" lIns="91440" tIns="45720" rIns="91440" bIns="45720" rtlCol="0" anchor="b"/>
          <a:lstStyle>
            <a:lvl1pPr algn="r">
              <a:defRPr sz="1200"/>
            </a:lvl1pPr>
          </a:lstStyle>
          <a:p>
            <a:fld id="{7BBD6811-9749-4F23-A693-7BE119041C7C}" type="slidenum">
              <a:rPr lang="en-US" smtClean="0"/>
              <a:t>‹#›</a:t>
            </a:fld>
            <a:endParaRPr lang="en-US"/>
          </a:p>
        </p:txBody>
      </p:sp>
    </p:spTree>
    <p:extLst>
      <p:ext uri="{BB962C8B-B14F-4D97-AF65-F5344CB8AC3E}">
        <p14:creationId xmlns:p14="http://schemas.microsoft.com/office/powerpoint/2010/main" val="28527799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82119"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8103" y="0"/>
            <a:ext cx="2982119" cy="466434"/>
          </a:xfrm>
          <a:prstGeom prst="rect">
            <a:avLst/>
          </a:prstGeom>
        </p:spPr>
        <p:txBody>
          <a:bodyPr vert="horz" lIns="91440" tIns="45720" rIns="91440" bIns="45720" rtlCol="0"/>
          <a:lstStyle>
            <a:lvl1pPr algn="r">
              <a:defRPr sz="1200"/>
            </a:lvl1pPr>
          </a:lstStyle>
          <a:p>
            <a:fld id="{DC4FDAB5-E53B-4E49-BD03-38EBC37F8045}" type="datetimeFigureOut">
              <a:rPr lang="en-US" smtClean="0"/>
              <a:t>10/14/2026</a:t>
            </a:fld>
            <a:endParaRPr lang="en-US"/>
          </a:p>
        </p:txBody>
      </p:sp>
      <p:sp>
        <p:nvSpPr>
          <p:cNvPr id="4" name="Slide Image Placeholder 3"/>
          <p:cNvSpPr>
            <a:spLocks noGrp="1" noRot="1" noChangeAspect="1"/>
          </p:cNvSpPr>
          <p:nvPr>
            <p:ph type="sldImg" idx="2"/>
          </p:nvPr>
        </p:nvSpPr>
        <p:spPr>
          <a:xfrm>
            <a:off x="654050" y="1162050"/>
            <a:ext cx="5573713"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182" y="4473892"/>
            <a:ext cx="550545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71"/>
            <a:ext cx="2982119"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8103" y="8829971"/>
            <a:ext cx="2982119" cy="466433"/>
          </a:xfrm>
          <a:prstGeom prst="rect">
            <a:avLst/>
          </a:prstGeom>
        </p:spPr>
        <p:txBody>
          <a:bodyPr vert="horz" lIns="91440" tIns="45720" rIns="91440" bIns="45720" rtlCol="0" anchor="b"/>
          <a:lstStyle>
            <a:lvl1pPr algn="r">
              <a:defRPr sz="1200"/>
            </a:lvl1pPr>
          </a:lstStyle>
          <a:p>
            <a:fld id="{43BAB469-CEF7-47E7-BF92-63F371C72919}" type="slidenum">
              <a:rPr lang="en-US" smtClean="0"/>
              <a:t>‹#›</a:t>
            </a:fld>
            <a:endParaRPr lang="en-US"/>
          </a:p>
        </p:txBody>
      </p:sp>
    </p:spTree>
    <p:extLst>
      <p:ext uri="{BB962C8B-B14F-4D97-AF65-F5344CB8AC3E}">
        <p14:creationId xmlns:p14="http://schemas.microsoft.com/office/powerpoint/2010/main" val="1705790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8182" y="4473892"/>
            <a:ext cx="5505450" cy="3876358"/>
          </a:xfrm>
        </p:spPr>
        <p:txBody>
          <a:bodyPr/>
          <a:lstStyle/>
          <a:p>
            <a:pPr marL="0" marR="0">
              <a:lnSpc>
                <a:spcPct val="107000"/>
              </a:lnSpc>
              <a:spcBef>
                <a:spcPts val="0"/>
              </a:spcBef>
              <a:spcAft>
                <a:spcPts val="800"/>
              </a:spcAft>
            </a:pPr>
            <a:endParaRPr lang="en-US" sz="1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FEB3E-289A-4092-9133-7FEF1EB49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5152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fontAlgn="base">
              <a:lnSpc>
                <a:spcPct val="107000"/>
              </a:lnSpc>
              <a:spcBef>
                <a:spcPts val="0"/>
              </a:spcBef>
              <a:spcAft>
                <a:spcPts val="0"/>
              </a:spcAft>
            </a:pPr>
            <a:r>
              <a:rPr lang="en-US" dirty="0"/>
              <a:t>HERE IS TODAY’S AGENDA. </a:t>
            </a:r>
          </a:p>
          <a:p>
            <a:pPr marL="0" marR="0" fontAlgn="base">
              <a:lnSpc>
                <a:spcPct val="107000"/>
              </a:lnSpc>
              <a:spcBef>
                <a:spcPts val="0"/>
              </a:spcBef>
              <a:spcAft>
                <a:spcPts val="0"/>
              </a:spcAft>
            </a:pPr>
            <a:endParaRPr lang="en-US" dirty="0"/>
          </a:p>
          <a:p>
            <a:pPr fontAlgn="base">
              <a:lnSpc>
                <a:spcPct val="107000"/>
              </a:lnSpc>
            </a:pPr>
            <a:endParaRPr lang="en-US" dirty="0"/>
          </a:p>
        </p:txBody>
      </p:sp>
      <p:sp>
        <p:nvSpPr>
          <p:cNvPr id="4" name="Slide Number Placeholder 3"/>
          <p:cNvSpPr>
            <a:spLocks noGrp="1"/>
          </p:cNvSpPr>
          <p:nvPr>
            <p:ph type="sldNum" sz="quarter" idx="10"/>
          </p:nvPr>
        </p:nvSpPr>
        <p:spPr/>
        <p:txBody>
          <a:bodyPr/>
          <a:lstStyle/>
          <a:p>
            <a:pPr marL="0" marR="0" lvl="0" indent="0" algn="r" defTabSz="914265" rtl="0" eaLnBrk="1" fontAlgn="auto" latinLnBrk="0" hangingPunct="1">
              <a:lnSpc>
                <a:spcPct val="100000"/>
              </a:lnSpc>
              <a:spcBef>
                <a:spcPts val="0"/>
              </a:spcBef>
              <a:spcAft>
                <a:spcPts val="0"/>
              </a:spcAft>
              <a:buClrTx/>
              <a:buSzTx/>
              <a:buFontTx/>
              <a:buNone/>
              <a:tabLst/>
              <a:defRPr/>
            </a:pPr>
            <a:fld id="{031FEB3E-289A-4092-9133-7FEF1EB49EC8}"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265"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1020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8182" y="4473892"/>
            <a:ext cx="5505450" cy="4192436"/>
          </a:xfrm>
        </p:spPr>
        <p:txBody>
          <a:bodyPr/>
          <a:lstStyle/>
          <a:p>
            <a:r>
              <a:rPr lang="en-US" sz="2400" dirty="0"/>
              <a:t>In general, this is how the workflow should go… </a:t>
            </a:r>
          </a:p>
          <a:p>
            <a:endParaRPr lang="en-US" sz="2400" dirty="0"/>
          </a:p>
          <a:p>
            <a:r>
              <a:rPr lang="en-US" sz="2400" dirty="0"/>
              <a:t>Because we purchase so many different things here at the University – paperclips to construction of tall buildings, there is no one-size-fits-all procedure that we can give you. If there were, you wouldn’t need Purchasing at all. </a:t>
            </a:r>
            <a:br>
              <a:rPr lang="en-US" sz="2400" dirty="0"/>
            </a:br>
            <a:r>
              <a:rPr lang="en-US" sz="2400" dirty="0"/>
              <a:t>What do we do to avoid delays?</a:t>
            </a:r>
          </a:p>
          <a:p>
            <a:endParaRPr lang="en-US" sz="2400" dirty="0"/>
          </a:p>
        </p:txBody>
      </p:sp>
      <p:sp>
        <p:nvSpPr>
          <p:cNvPr id="4" name="Slide Number Placeholder 3"/>
          <p:cNvSpPr>
            <a:spLocks noGrp="1"/>
          </p:cNvSpPr>
          <p:nvPr>
            <p:ph type="sldNum" sz="quarter" idx="5"/>
          </p:nvPr>
        </p:nvSpPr>
        <p:spPr/>
        <p:txBody>
          <a:bodyPr/>
          <a:lstStyle/>
          <a:p>
            <a:fld id="{43BAB469-CEF7-47E7-BF92-63F371C72919}" type="slidenum">
              <a:rPr lang="en-US" smtClean="0"/>
              <a:t>3</a:t>
            </a:fld>
            <a:endParaRPr lang="en-US"/>
          </a:p>
        </p:txBody>
      </p:sp>
    </p:spTree>
    <p:extLst>
      <p:ext uri="{BB962C8B-B14F-4D97-AF65-F5344CB8AC3E}">
        <p14:creationId xmlns:p14="http://schemas.microsoft.com/office/powerpoint/2010/main" val="1499630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3BAB469-CEF7-47E7-BF92-63F371C72919}" type="slidenum">
              <a:rPr lang="en-US" smtClean="0"/>
              <a:t>4</a:t>
            </a:fld>
            <a:endParaRPr lang="en-US"/>
          </a:p>
        </p:txBody>
      </p:sp>
    </p:spTree>
    <p:extLst>
      <p:ext uri="{BB962C8B-B14F-4D97-AF65-F5344CB8AC3E}">
        <p14:creationId xmlns:p14="http://schemas.microsoft.com/office/powerpoint/2010/main" val="248447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2400" dirty="0"/>
              <a:t>Foundation reimbursements</a:t>
            </a:r>
          </a:p>
          <a:p>
            <a:endParaRPr lang="en-US" sz="2400" dirty="0"/>
          </a:p>
          <a:p>
            <a:r>
              <a:rPr lang="en-US" sz="2400" dirty="0"/>
              <a:t>Some thresholds are stricter than exec order. </a:t>
            </a:r>
          </a:p>
          <a:p>
            <a:r>
              <a:rPr lang="en-US" sz="2400" dirty="0"/>
              <a:t>More than just a quote.</a:t>
            </a:r>
          </a:p>
          <a:p>
            <a:endParaRPr lang="en-US" sz="2400" dirty="0"/>
          </a:p>
          <a:p>
            <a:r>
              <a:rPr lang="en-US" sz="2400" dirty="0"/>
              <a:t>Misuse of privilege can get that privilege rescinded to a great extent.</a:t>
            </a:r>
          </a:p>
          <a:p>
            <a:endParaRPr lang="en-US" sz="2400" dirty="0"/>
          </a:p>
          <a:p>
            <a:r>
              <a:rPr lang="en-US" sz="2400" dirty="0"/>
              <a:t>Use the provided resources. Give yourself time. Submit complete information.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FEB3E-289A-4092-9133-7FEF1EB49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3817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E36E1-3E26-42BF-4CBE-35A7BDF11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E952AE-86B9-2DFD-B8D2-846817F6CAC0}"/>
              </a:ext>
            </a:extLst>
          </p:cNvPr>
          <p:cNvSpPr>
            <a:spLocks noGrp="1" noRot="1" noChangeAspect="1"/>
          </p:cNvSpPr>
          <p:nvPr>
            <p:ph type="sldImg"/>
          </p:nvPr>
        </p:nvSpPr>
        <p:spPr>
          <a:xfrm>
            <a:off x="669925" y="989013"/>
            <a:ext cx="5573713" cy="3136900"/>
          </a:xfrm>
        </p:spPr>
        <p:txBody>
          <a:bodyPr/>
          <a:lstStyle/>
          <a:p>
            <a:endParaRPr lang="en-US"/>
          </a:p>
        </p:txBody>
      </p:sp>
      <p:sp>
        <p:nvSpPr>
          <p:cNvPr id="3" name="Notes Placeholder 2">
            <a:extLst>
              <a:ext uri="{FF2B5EF4-FFF2-40B4-BE49-F238E27FC236}">
                <a16:creationId xmlns:a16="http://schemas.microsoft.com/office/drawing/2014/main" id="{F0DEA00C-2E38-A3D4-EA52-2E33A57CDF2E}"/>
              </a:ext>
            </a:extLst>
          </p:cNvPr>
          <p:cNvSpPr>
            <a:spLocks noGrp="1"/>
          </p:cNvSpPr>
          <p:nvPr>
            <p:ph type="body" idx="1"/>
          </p:nvPr>
        </p:nvSpPr>
        <p:spPr>
          <a:xfrm>
            <a:off x="306507" y="4473892"/>
            <a:ext cx="6173927"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C5590B1B-0C6E-0383-EB08-20114FCEF1C5}"/>
              </a:ext>
            </a:extLst>
          </p:cNvPr>
          <p:cNvSpPr>
            <a:spLocks noGrp="1"/>
          </p:cNvSpPr>
          <p:nvPr>
            <p:ph type="sldNum" sz="quarter" idx="5"/>
          </p:nvPr>
        </p:nvSpPr>
        <p:spPr/>
        <p:txBody>
          <a:bodyPr/>
          <a:lstStyle/>
          <a:p>
            <a:fld id="{43BAB469-CEF7-47E7-BF92-63F371C72919}" type="slidenum">
              <a:rPr lang="en-US" smtClean="0"/>
              <a:t>6</a:t>
            </a:fld>
            <a:endParaRPr lang="en-US"/>
          </a:p>
        </p:txBody>
      </p:sp>
      <p:sp>
        <p:nvSpPr>
          <p:cNvPr id="5" name="Notes Placeholder 2">
            <a:extLst>
              <a:ext uri="{FF2B5EF4-FFF2-40B4-BE49-F238E27FC236}">
                <a16:creationId xmlns:a16="http://schemas.microsoft.com/office/drawing/2014/main" id="{7DF669E1-8D9E-06CA-97A2-CDAD34B9355D}"/>
              </a:ext>
            </a:extLst>
          </p:cNvPr>
          <p:cNvSpPr txBox="1">
            <a:spLocks/>
          </p:cNvSpPr>
          <p:nvPr/>
        </p:nvSpPr>
        <p:spPr>
          <a:xfrm>
            <a:off x="688182" y="4473892"/>
            <a:ext cx="5505450" cy="414940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fontAlgn="base">
              <a:lnSpc>
                <a:spcPct val="107000"/>
              </a:lnSpc>
            </a:pPr>
            <a:r>
              <a:rPr lang="en-US" sz="2400" dirty="0"/>
              <a:t>PURCHASING AT A GLANCE</a:t>
            </a:r>
          </a:p>
          <a:p>
            <a:pPr fontAlgn="base">
              <a:lnSpc>
                <a:spcPct val="107000"/>
              </a:lnSpc>
            </a:pPr>
            <a:endParaRPr lang="en-US" sz="2400" dirty="0"/>
          </a:p>
          <a:p>
            <a:pPr fontAlgn="base">
              <a:lnSpc>
                <a:spcPct val="107000"/>
              </a:lnSpc>
            </a:pPr>
            <a:r>
              <a:rPr lang="en-US" sz="2400" dirty="0"/>
              <a:t>PURCHASING TIP OF THE MONTH</a:t>
            </a:r>
          </a:p>
          <a:p>
            <a:pPr fontAlgn="base">
              <a:lnSpc>
                <a:spcPct val="107000"/>
              </a:lnSpc>
            </a:pPr>
            <a:endParaRPr lang="en-US" sz="2400" dirty="0"/>
          </a:p>
          <a:p>
            <a:pPr fontAlgn="base">
              <a:lnSpc>
                <a:spcPct val="107000"/>
              </a:lnSpc>
            </a:pPr>
            <a:endParaRPr lang="en-US" sz="2400" dirty="0"/>
          </a:p>
          <a:p>
            <a:endParaRPr lang="en-US" dirty="0"/>
          </a:p>
        </p:txBody>
      </p:sp>
    </p:spTree>
    <p:extLst>
      <p:ext uri="{BB962C8B-B14F-4D97-AF65-F5344CB8AC3E}">
        <p14:creationId xmlns:p14="http://schemas.microsoft.com/office/powerpoint/2010/main" val="192366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682B-4243-4AEF-56B6-6DEF58223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24428-FAF1-10D1-804A-B299C472AC53}"/>
              </a:ext>
            </a:extLst>
          </p:cNvPr>
          <p:cNvSpPr>
            <a:spLocks noGrp="1" noRot="1" noChangeAspect="1"/>
          </p:cNvSpPr>
          <p:nvPr>
            <p:ph type="sldImg"/>
          </p:nvPr>
        </p:nvSpPr>
        <p:spPr>
          <a:xfrm>
            <a:off x="606425" y="989013"/>
            <a:ext cx="5573713" cy="3136900"/>
          </a:xfrm>
        </p:spPr>
        <p:txBody>
          <a:bodyPr/>
          <a:lstStyle/>
          <a:p>
            <a:endParaRPr lang="en-US"/>
          </a:p>
        </p:txBody>
      </p:sp>
      <p:sp>
        <p:nvSpPr>
          <p:cNvPr id="3" name="Notes Placeholder 2">
            <a:extLst>
              <a:ext uri="{FF2B5EF4-FFF2-40B4-BE49-F238E27FC236}">
                <a16:creationId xmlns:a16="http://schemas.microsoft.com/office/drawing/2014/main" id="{FD5E54E9-F6BD-34D7-B2AB-AF67327C6B17}"/>
              </a:ext>
            </a:extLst>
          </p:cNvPr>
          <p:cNvSpPr>
            <a:spLocks noGrp="1"/>
          </p:cNvSpPr>
          <p:nvPr>
            <p:ph type="body" idx="1"/>
          </p:nvPr>
        </p:nvSpPr>
        <p:spPr>
          <a:xfrm>
            <a:off x="300885" y="4473892"/>
            <a:ext cx="6060683"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F3447AD-367C-7B41-BECF-3017736586C5}"/>
              </a:ext>
            </a:extLst>
          </p:cNvPr>
          <p:cNvSpPr>
            <a:spLocks noGrp="1"/>
          </p:cNvSpPr>
          <p:nvPr>
            <p:ph type="sldNum" sz="quarter" idx="5"/>
          </p:nvPr>
        </p:nvSpPr>
        <p:spPr/>
        <p:txBody>
          <a:bodyPr/>
          <a:lstStyle/>
          <a:p>
            <a:fld id="{43BAB469-CEF7-47E7-BF92-63F371C72919}" type="slidenum">
              <a:rPr lang="en-US" smtClean="0"/>
              <a:t>7</a:t>
            </a:fld>
            <a:endParaRPr lang="en-US"/>
          </a:p>
        </p:txBody>
      </p:sp>
    </p:spTree>
    <p:extLst>
      <p:ext uri="{BB962C8B-B14F-4D97-AF65-F5344CB8AC3E}">
        <p14:creationId xmlns:p14="http://schemas.microsoft.com/office/powerpoint/2010/main" val="4610745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4AFC5-83B8-9BCA-0CA1-BB1BB92FC3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0D3AC-1601-7020-B542-C8530C057AC8}"/>
              </a:ext>
            </a:extLst>
          </p:cNvPr>
          <p:cNvSpPr>
            <a:spLocks noGrp="1" noRot="1" noChangeAspect="1"/>
          </p:cNvSpPr>
          <p:nvPr>
            <p:ph type="sldImg"/>
          </p:nvPr>
        </p:nvSpPr>
        <p:spPr>
          <a:xfrm>
            <a:off x="606425" y="989013"/>
            <a:ext cx="5573713" cy="3136900"/>
          </a:xfrm>
        </p:spPr>
        <p:txBody>
          <a:bodyPr/>
          <a:lstStyle/>
          <a:p>
            <a:endParaRPr lang="en-US"/>
          </a:p>
        </p:txBody>
      </p:sp>
      <p:sp>
        <p:nvSpPr>
          <p:cNvPr id="3" name="Notes Placeholder 2">
            <a:extLst>
              <a:ext uri="{FF2B5EF4-FFF2-40B4-BE49-F238E27FC236}">
                <a16:creationId xmlns:a16="http://schemas.microsoft.com/office/drawing/2014/main" id="{56AA3601-C3AF-A64A-DE63-56E60C8E4052}"/>
              </a:ext>
            </a:extLst>
          </p:cNvPr>
          <p:cNvSpPr>
            <a:spLocks noGrp="1"/>
          </p:cNvSpPr>
          <p:nvPr>
            <p:ph type="body" idx="1"/>
          </p:nvPr>
        </p:nvSpPr>
        <p:spPr>
          <a:xfrm>
            <a:off x="300885" y="4473892"/>
            <a:ext cx="6060683"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5E93B2F1-660A-0B13-4823-3682E3B4664B}"/>
              </a:ext>
            </a:extLst>
          </p:cNvPr>
          <p:cNvSpPr>
            <a:spLocks noGrp="1"/>
          </p:cNvSpPr>
          <p:nvPr>
            <p:ph type="sldNum" sz="quarter" idx="5"/>
          </p:nvPr>
        </p:nvSpPr>
        <p:spPr/>
        <p:txBody>
          <a:bodyPr/>
          <a:lstStyle/>
          <a:p>
            <a:fld id="{43BAB469-CEF7-47E7-BF92-63F371C72919}" type="slidenum">
              <a:rPr lang="en-US" smtClean="0"/>
              <a:t>8</a:t>
            </a:fld>
            <a:endParaRPr lang="en-US"/>
          </a:p>
        </p:txBody>
      </p:sp>
    </p:spTree>
    <p:extLst>
      <p:ext uri="{BB962C8B-B14F-4D97-AF65-F5344CB8AC3E}">
        <p14:creationId xmlns:p14="http://schemas.microsoft.com/office/powerpoint/2010/main" val="29769259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969372-22EF-B336-9302-8E22A53BD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556332-295A-4C16-7581-CEE1AFB640D4}"/>
              </a:ext>
            </a:extLst>
          </p:cNvPr>
          <p:cNvSpPr>
            <a:spLocks noGrp="1" noRot="1" noChangeAspect="1"/>
          </p:cNvSpPr>
          <p:nvPr>
            <p:ph type="sldImg"/>
          </p:nvPr>
        </p:nvSpPr>
        <p:spPr>
          <a:xfrm>
            <a:off x="606425" y="989013"/>
            <a:ext cx="5573713" cy="3136900"/>
          </a:xfrm>
        </p:spPr>
        <p:txBody>
          <a:bodyPr/>
          <a:lstStyle/>
          <a:p>
            <a:endParaRPr lang="en-US"/>
          </a:p>
        </p:txBody>
      </p:sp>
      <p:sp>
        <p:nvSpPr>
          <p:cNvPr id="3" name="Notes Placeholder 2">
            <a:extLst>
              <a:ext uri="{FF2B5EF4-FFF2-40B4-BE49-F238E27FC236}">
                <a16:creationId xmlns:a16="http://schemas.microsoft.com/office/drawing/2014/main" id="{338E1E93-8FA2-06F6-C8B5-88C1F0F06CB8}"/>
              </a:ext>
            </a:extLst>
          </p:cNvPr>
          <p:cNvSpPr>
            <a:spLocks noGrp="1"/>
          </p:cNvSpPr>
          <p:nvPr>
            <p:ph type="body" idx="1"/>
          </p:nvPr>
        </p:nvSpPr>
        <p:spPr>
          <a:xfrm>
            <a:off x="300885" y="4473892"/>
            <a:ext cx="6060683"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DF6D0C19-A987-DC20-37A1-BF496817AE36}"/>
              </a:ext>
            </a:extLst>
          </p:cNvPr>
          <p:cNvSpPr>
            <a:spLocks noGrp="1"/>
          </p:cNvSpPr>
          <p:nvPr>
            <p:ph type="sldNum" sz="quarter" idx="5"/>
          </p:nvPr>
        </p:nvSpPr>
        <p:spPr/>
        <p:txBody>
          <a:bodyPr/>
          <a:lstStyle/>
          <a:p>
            <a:fld id="{43BAB469-CEF7-47E7-BF92-63F371C72919}" type="slidenum">
              <a:rPr lang="en-US" smtClean="0"/>
              <a:t>9</a:t>
            </a:fld>
            <a:endParaRPr lang="en-US"/>
          </a:p>
        </p:txBody>
      </p:sp>
    </p:spTree>
    <p:extLst>
      <p:ext uri="{BB962C8B-B14F-4D97-AF65-F5344CB8AC3E}">
        <p14:creationId xmlns:p14="http://schemas.microsoft.com/office/powerpoint/2010/main" val="295713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78E32-F543-5165-B95F-CF800CB9B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60486-37A5-3380-5987-27D82CF0010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CF81EC5-7A84-3F1F-A8B8-41ABE8C373DB}"/>
              </a:ext>
            </a:extLst>
          </p:cNvPr>
          <p:cNvSpPr>
            <a:spLocks noGrp="1"/>
          </p:cNvSpPr>
          <p:nvPr>
            <p:ph type="body" idx="1"/>
          </p:nvPr>
        </p:nvSpPr>
        <p:spPr/>
        <p:txBody>
          <a:bodyPr/>
          <a:lstStyle/>
          <a:p>
            <a:r>
              <a:rPr lang="en-US" sz="1600" dirty="0"/>
              <a:t>I have rarely met anyone at the University who has a job which they are afforded the luxury to be proactive. So when it is necessary to enter a requisition, NON-COMPETITIVE EXCEPTIONS SOMETIMES SAVE THE DAY. SO TAKE ADVANTAGE OF THE OPPORTUNITY TO USE THESE PROVISIONS.</a:t>
            </a:r>
          </a:p>
          <a:p>
            <a:endParaRPr lang="en-US" sz="1600" dirty="0"/>
          </a:p>
          <a:p>
            <a:r>
              <a:rPr lang="en-US" sz="1600" dirty="0"/>
              <a:t>NON-COMPETITIVE TRANSACTIONS ALLOW A REQUISITION TO MOVE SEAMLESSLY THROUGH THE APPROVAL PROCESS AND GETS FROM THE REQ TO THE PO MUCH MORE QUICKLY THAN OTHER REQUISITIONS. BUT MOST OF THOSE TRANSACTIONS REQUIRE ADDITIONAL DOCUMENTATION.</a:t>
            </a:r>
          </a:p>
          <a:p>
            <a:endParaRPr lang="en-US" sz="1600" dirty="0"/>
          </a:p>
          <a:p>
            <a:endParaRPr lang="en-US" dirty="0"/>
          </a:p>
        </p:txBody>
      </p:sp>
      <p:sp>
        <p:nvSpPr>
          <p:cNvPr id="4" name="Slide Number Placeholder 3">
            <a:extLst>
              <a:ext uri="{FF2B5EF4-FFF2-40B4-BE49-F238E27FC236}">
                <a16:creationId xmlns:a16="http://schemas.microsoft.com/office/drawing/2014/main" id="{77B7DC98-898E-B780-1A38-C6F79190B19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1FEB3E-289A-4092-9133-7FEF1EB49EC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80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69925" y="989013"/>
            <a:ext cx="5573713" cy="3136900"/>
          </a:xfrm>
        </p:spPr>
        <p:txBody>
          <a:bodyPr/>
          <a:lstStyle/>
          <a:p>
            <a:endParaRPr lang="en-US"/>
          </a:p>
        </p:txBody>
      </p:sp>
      <p:sp>
        <p:nvSpPr>
          <p:cNvPr id="3" name="Notes Placeholder 2"/>
          <p:cNvSpPr>
            <a:spLocks noGrp="1"/>
          </p:cNvSpPr>
          <p:nvPr>
            <p:ph type="body" idx="1"/>
          </p:nvPr>
        </p:nvSpPr>
        <p:spPr>
          <a:xfrm>
            <a:off x="306507" y="4473892"/>
            <a:ext cx="6173927" cy="3660458"/>
          </a:xfrm>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43BAB469-CEF7-47E7-BF92-63F371C72919}" type="slidenum">
              <a:rPr lang="en-US" smtClean="0"/>
              <a:t>11</a:t>
            </a:fld>
            <a:endParaRPr lang="en-US"/>
          </a:p>
        </p:txBody>
      </p:sp>
      <p:sp>
        <p:nvSpPr>
          <p:cNvPr id="5" name="Notes Placeholder 2">
            <a:extLst>
              <a:ext uri="{FF2B5EF4-FFF2-40B4-BE49-F238E27FC236}">
                <a16:creationId xmlns:a16="http://schemas.microsoft.com/office/drawing/2014/main" id="{4961D171-8432-0EB6-0D48-3036C72DEF47}"/>
              </a:ext>
            </a:extLst>
          </p:cNvPr>
          <p:cNvSpPr txBox="1">
            <a:spLocks/>
          </p:cNvSpPr>
          <p:nvPr/>
        </p:nvSpPr>
        <p:spPr>
          <a:xfrm>
            <a:off x="688182" y="4473892"/>
            <a:ext cx="5505450" cy="414940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r>
              <a:rPr lang="en-US" sz="2400" dirty="0"/>
              <a:t>Except for the 1st one listed, these are less frequently used than the ones on the previous page.  </a:t>
            </a:r>
          </a:p>
        </p:txBody>
      </p:sp>
    </p:spTree>
    <p:extLst>
      <p:ext uri="{BB962C8B-B14F-4D97-AF65-F5344CB8AC3E}">
        <p14:creationId xmlns:p14="http://schemas.microsoft.com/office/powerpoint/2010/main" val="2331660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984250"/>
            <a:ext cx="5573713" cy="3136900"/>
          </a:xfrm>
        </p:spPr>
        <p:txBody>
          <a:bodyPr/>
          <a:lstStyle/>
          <a:p>
            <a:endParaRPr lang="en-US"/>
          </a:p>
        </p:txBody>
      </p:sp>
      <p:sp>
        <p:nvSpPr>
          <p:cNvPr id="4" name="Slide Number Placeholder 3"/>
          <p:cNvSpPr>
            <a:spLocks noGrp="1"/>
          </p:cNvSpPr>
          <p:nvPr>
            <p:ph type="sldNum" sz="quarter" idx="10"/>
          </p:nvPr>
        </p:nvSpPr>
        <p:spPr/>
        <p:txBody>
          <a:bodyPr/>
          <a:lstStyle/>
          <a:p>
            <a:fld id="{43BAB469-CEF7-47E7-BF92-63F371C72919}" type="slidenum">
              <a:rPr lang="en-US" smtClean="0"/>
              <a:t>12</a:t>
            </a:fld>
            <a:endParaRPr lang="en-US"/>
          </a:p>
        </p:txBody>
      </p:sp>
    </p:spTree>
    <p:extLst>
      <p:ext uri="{BB962C8B-B14F-4D97-AF65-F5344CB8AC3E}">
        <p14:creationId xmlns:p14="http://schemas.microsoft.com/office/powerpoint/2010/main" val="2391222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ABC54-DEE8-4C6F-F681-BAC75B203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6BB304-650F-DE0E-849A-E545E87A7B0A}"/>
              </a:ext>
            </a:extLst>
          </p:cNvPr>
          <p:cNvSpPr>
            <a:spLocks noGrp="1" noRot="1" noChangeAspect="1"/>
          </p:cNvSpPr>
          <p:nvPr>
            <p:ph type="sldImg"/>
          </p:nvPr>
        </p:nvSpPr>
        <p:spPr>
          <a:xfrm>
            <a:off x="606425" y="989013"/>
            <a:ext cx="5573713" cy="3136900"/>
          </a:xfrm>
        </p:spPr>
        <p:txBody>
          <a:bodyPr/>
          <a:lstStyle/>
          <a:p>
            <a:endParaRPr lang="en-US"/>
          </a:p>
        </p:txBody>
      </p:sp>
      <p:sp>
        <p:nvSpPr>
          <p:cNvPr id="3" name="Notes Placeholder 2">
            <a:extLst>
              <a:ext uri="{FF2B5EF4-FFF2-40B4-BE49-F238E27FC236}">
                <a16:creationId xmlns:a16="http://schemas.microsoft.com/office/drawing/2014/main" id="{C5B3A238-482F-7431-D577-C04105B31967}"/>
              </a:ext>
            </a:extLst>
          </p:cNvPr>
          <p:cNvSpPr>
            <a:spLocks noGrp="1"/>
          </p:cNvSpPr>
          <p:nvPr>
            <p:ph type="body" idx="1"/>
          </p:nvPr>
        </p:nvSpPr>
        <p:spPr>
          <a:xfrm>
            <a:off x="300885" y="4473892"/>
            <a:ext cx="6060683"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64185414-AF18-92E3-F1FA-2589C9B0DA72}"/>
              </a:ext>
            </a:extLst>
          </p:cNvPr>
          <p:cNvSpPr>
            <a:spLocks noGrp="1"/>
          </p:cNvSpPr>
          <p:nvPr>
            <p:ph type="sldNum" sz="quarter" idx="5"/>
          </p:nvPr>
        </p:nvSpPr>
        <p:spPr/>
        <p:txBody>
          <a:bodyPr/>
          <a:lstStyle/>
          <a:p>
            <a:fld id="{43BAB469-CEF7-47E7-BF92-63F371C72919}" type="slidenum">
              <a:rPr lang="en-US" smtClean="0"/>
              <a:t>13</a:t>
            </a:fld>
            <a:endParaRPr lang="en-US"/>
          </a:p>
        </p:txBody>
      </p:sp>
      <p:sp>
        <p:nvSpPr>
          <p:cNvPr id="5" name="Notes Placeholder 2">
            <a:extLst>
              <a:ext uri="{FF2B5EF4-FFF2-40B4-BE49-F238E27FC236}">
                <a16:creationId xmlns:a16="http://schemas.microsoft.com/office/drawing/2014/main" id="{85F1D2D4-411A-F890-9E3E-5D62DFA7BBC7}"/>
              </a:ext>
            </a:extLst>
          </p:cNvPr>
          <p:cNvSpPr txBox="1">
            <a:spLocks/>
          </p:cNvSpPr>
          <p:nvPr/>
        </p:nvSpPr>
        <p:spPr>
          <a:xfrm>
            <a:off x="688182" y="4473892"/>
            <a:ext cx="5505450" cy="414940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fontAlgn="base">
              <a:lnSpc>
                <a:spcPct val="107000"/>
              </a:lnSpc>
            </a:pPr>
            <a:r>
              <a:rPr lang="en-US" sz="2400" dirty="0"/>
              <a:t>Use your resources. </a:t>
            </a:r>
          </a:p>
          <a:p>
            <a:pPr fontAlgn="base">
              <a:lnSpc>
                <a:spcPct val="107000"/>
              </a:lnSpc>
            </a:pPr>
            <a:r>
              <a:rPr lang="en-US" sz="2400" dirty="0"/>
              <a:t>Purchasing website</a:t>
            </a:r>
          </a:p>
          <a:p>
            <a:pPr fontAlgn="base">
              <a:lnSpc>
                <a:spcPct val="107000"/>
              </a:lnSpc>
            </a:pPr>
            <a:r>
              <a:rPr lang="en-US" sz="2400" dirty="0"/>
              <a:t>Forms</a:t>
            </a:r>
          </a:p>
          <a:p>
            <a:pPr fontAlgn="base">
              <a:lnSpc>
                <a:spcPct val="107000"/>
              </a:lnSpc>
            </a:pPr>
            <a:r>
              <a:rPr lang="en-US" sz="2400" dirty="0"/>
              <a:t>Training video and printable slides</a:t>
            </a:r>
          </a:p>
          <a:p>
            <a:pPr fontAlgn="base">
              <a:lnSpc>
                <a:spcPct val="107000"/>
              </a:lnSpc>
            </a:pPr>
            <a:r>
              <a:rPr lang="en-US" sz="2400" dirty="0"/>
              <a:t>Links to other resources can be found </a:t>
            </a:r>
          </a:p>
          <a:p>
            <a:pPr fontAlgn="base">
              <a:lnSpc>
                <a:spcPct val="107000"/>
              </a:lnSpc>
            </a:pPr>
            <a:r>
              <a:rPr lang="en-US" sz="2400" dirty="0"/>
              <a:t>Call us. </a:t>
            </a:r>
          </a:p>
          <a:p>
            <a:pPr fontAlgn="base">
              <a:lnSpc>
                <a:spcPct val="107000"/>
              </a:lnSpc>
            </a:pPr>
            <a:endParaRPr lang="en-US" sz="2400" dirty="0"/>
          </a:p>
          <a:p>
            <a:pPr fontAlgn="base">
              <a:lnSpc>
                <a:spcPct val="107000"/>
              </a:lnSpc>
            </a:pPr>
            <a:r>
              <a:rPr lang="en-US" sz="2400" dirty="0"/>
              <a:t>WHEN IN DOUBT, REACH OUT. </a:t>
            </a:r>
          </a:p>
          <a:p>
            <a:pPr fontAlgn="base">
              <a:lnSpc>
                <a:spcPct val="107000"/>
              </a:lnSpc>
            </a:pPr>
            <a:endParaRPr lang="en-US" sz="2400" dirty="0"/>
          </a:p>
          <a:p>
            <a:pPr fontAlgn="base">
              <a:lnSpc>
                <a:spcPct val="107000"/>
              </a:lnSpc>
            </a:pPr>
            <a:endParaRPr lang="en-US" sz="2400" dirty="0"/>
          </a:p>
          <a:p>
            <a:pPr fontAlgn="base">
              <a:lnSpc>
                <a:spcPct val="107000"/>
              </a:lnSpc>
            </a:pPr>
            <a:endParaRPr lang="en-US" sz="1100" dirty="0"/>
          </a:p>
          <a:p>
            <a:pPr fontAlgn="base">
              <a:lnSpc>
                <a:spcPct val="107000"/>
              </a:lnSpc>
            </a:pPr>
            <a:endParaRPr lang="en-US" sz="1100" dirty="0"/>
          </a:p>
          <a:p>
            <a:endParaRPr lang="en-US" dirty="0"/>
          </a:p>
        </p:txBody>
      </p:sp>
    </p:spTree>
    <p:extLst>
      <p:ext uri="{BB962C8B-B14F-4D97-AF65-F5344CB8AC3E}">
        <p14:creationId xmlns:p14="http://schemas.microsoft.com/office/powerpoint/2010/main" val="25170591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F67F-3711-8E22-7E1A-106D7BAC80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F028F-FF38-18BC-698A-9891EAF1A437}"/>
              </a:ext>
            </a:extLst>
          </p:cNvPr>
          <p:cNvSpPr>
            <a:spLocks noGrp="1" noRot="1" noChangeAspect="1"/>
          </p:cNvSpPr>
          <p:nvPr>
            <p:ph type="sldImg"/>
          </p:nvPr>
        </p:nvSpPr>
        <p:spPr>
          <a:xfrm>
            <a:off x="606425" y="989013"/>
            <a:ext cx="5573713" cy="3136900"/>
          </a:xfrm>
        </p:spPr>
        <p:txBody>
          <a:bodyPr/>
          <a:lstStyle/>
          <a:p>
            <a:endParaRPr lang="en-US"/>
          </a:p>
        </p:txBody>
      </p:sp>
      <p:sp>
        <p:nvSpPr>
          <p:cNvPr id="3" name="Notes Placeholder 2">
            <a:extLst>
              <a:ext uri="{FF2B5EF4-FFF2-40B4-BE49-F238E27FC236}">
                <a16:creationId xmlns:a16="http://schemas.microsoft.com/office/drawing/2014/main" id="{3F0025FB-85CF-6A14-D16D-1098022A0750}"/>
              </a:ext>
            </a:extLst>
          </p:cNvPr>
          <p:cNvSpPr>
            <a:spLocks noGrp="1"/>
          </p:cNvSpPr>
          <p:nvPr>
            <p:ph type="body" idx="1"/>
          </p:nvPr>
        </p:nvSpPr>
        <p:spPr>
          <a:xfrm>
            <a:off x="300885" y="4473892"/>
            <a:ext cx="6060683"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B901F6B7-57FA-C1CD-4B84-AB891AE7E5D4}"/>
              </a:ext>
            </a:extLst>
          </p:cNvPr>
          <p:cNvSpPr>
            <a:spLocks noGrp="1"/>
          </p:cNvSpPr>
          <p:nvPr>
            <p:ph type="sldNum" sz="quarter" idx="5"/>
          </p:nvPr>
        </p:nvSpPr>
        <p:spPr/>
        <p:txBody>
          <a:bodyPr/>
          <a:lstStyle/>
          <a:p>
            <a:fld id="{43BAB469-CEF7-47E7-BF92-63F371C72919}" type="slidenum">
              <a:rPr lang="en-US" smtClean="0"/>
              <a:t>14</a:t>
            </a:fld>
            <a:endParaRPr lang="en-US"/>
          </a:p>
        </p:txBody>
      </p:sp>
    </p:spTree>
    <p:extLst>
      <p:ext uri="{BB962C8B-B14F-4D97-AF65-F5344CB8AC3E}">
        <p14:creationId xmlns:p14="http://schemas.microsoft.com/office/powerpoint/2010/main" val="1983138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5682B-4243-4AEF-56B6-6DEF58223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524428-FAF1-10D1-804A-B299C472AC53}"/>
              </a:ext>
            </a:extLst>
          </p:cNvPr>
          <p:cNvSpPr>
            <a:spLocks noGrp="1" noRot="1" noChangeAspect="1"/>
          </p:cNvSpPr>
          <p:nvPr>
            <p:ph type="sldImg"/>
          </p:nvPr>
        </p:nvSpPr>
        <p:spPr>
          <a:xfrm>
            <a:off x="669925" y="989013"/>
            <a:ext cx="5573713" cy="3136900"/>
          </a:xfrm>
        </p:spPr>
        <p:txBody>
          <a:bodyPr/>
          <a:lstStyle/>
          <a:p>
            <a:endParaRPr lang="en-US"/>
          </a:p>
        </p:txBody>
      </p:sp>
      <p:sp>
        <p:nvSpPr>
          <p:cNvPr id="3" name="Notes Placeholder 2">
            <a:extLst>
              <a:ext uri="{FF2B5EF4-FFF2-40B4-BE49-F238E27FC236}">
                <a16:creationId xmlns:a16="http://schemas.microsoft.com/office/drawing/2014/main" id="{FD5E54E9-F6BD-34D7-B2AB-AF67327C6B17}"/>
              </a:ext>
            </a:extLst>
          </p:cNvPr>
          <p:cNvSpPr>
            <a:spLocks noGrp="1"/>
          </p:cNvSpPr>
          <p:nvPr>
            <p:ph type="body" idx="1"/>
          </p:nvPr>
        </p:nvSpPr>
        <p:spPr>
          <a:xfrm>
            <a:off x="306507" y="4473892"/>
            <a:ext cx="6173927" cy="3660458"/>
          </a:xfrm>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2F3447AD-367C-7B41-BECF-3017736586C5}"/>
              </a:ext>
            </a:extLst>
          </p:cNvPr>
          <p:cNvSpPr>
            <a:spLocks noGrp="1"/>
          </p:cNvSpPr>
          <p:nvPr>
            <p:ph type="sldNum" sz="quarter" idx="5"/>
          </p:nvPr>
        </p:nvSpPr>
        <p:spPr/>
        <p:txBody>
          <a:bodyPr/>
          <a:lstStyle/>
          <a:p>
            <a:fld id="{43BAB469-CEF7-47E7-BF92-63F371C72919}" type="slidenum">
              <a:rPr lang="en-US" smtClean="0"/>
              <a:t>16</a:t>
            </a:fld>
            <a:endParaRPr lang="en-US"/>
          </a:p>
        </p:txBody>
      </p:sp>
    </p:spTree>
    <p:extLst>
      <p:ext uri="{BB962C8B-B14F-4D97-AF65-F5344CB8AC3E}">
        <p14:creationId xmlns:p14="http://schemas.microsoft.com/office/powerpoint/2010/main" val="981783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174280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51907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39966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63509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9696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2506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3075721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23918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3072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542513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9712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81620367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hyperlink" Target="mailto:Purchasing@louisiana.edu" TargetMode="External"/><Relationship Id="rId5" Type="http://schemas.openxmlformats.org/officeDocument/2006/relationships/hyperlink" Target="https://purchasing.louisiana.edu/sites/purchasing/files/Vendor%20Information%20Form%20v8%203-2024%20Fillable.pdf" TargetMode="External"/><Relationship Id="rId4" Type="http://schemas.openxmlformats.org/officeDocument/2006/relationships/hyperlink" Target="https://purchasing.louisiana.edu/sites/purchasing/files/PUR-CIR%20form%20Vendor%20Info%20V5%201.15.26%20Fillable.pdf"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mailto:purchasing@louisiana.ed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3.xml.rels><?xml version="1.0" encoding="UTF-8" standalone="yes"?>
<Relationships xmlns="http://schemas.openxmlformats.org/package/2006/relationships"><Relationship Id="rId8" Type="http://schemas.openxmlformats.org/officeDocument/2006/relationships/hyperlink" Target="https://purchasing.louisiana.edu/forms" TargetMode="External"/><Relationship Id="rId3" Type="http://schemas.openxmlformats.org/officeDocument/2006/relationships/image" Target="../media/image3.png"/><Relationship Id="rId7" Type="http://schemas.openxmlformats.org/officeDocument/2006/relationships/hyperlink" Target="https://purchasing.louisiana.edu/sites/purchasing/files/FY26%20General%20Purchasing%20at%20a%20Glance.pdf"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hyperlink" Target="https://purchasing.louisiana.edu/node/58" TargetMode="External"/><Relationship Id="rId5" Type="http://schemas.openxmlformats.org/officeDocument/2006/relationships/hyperlink" Target="https://purchasing.louisiana.edu/banner-training" TargetMode="External"/><Relationship Id="rId10" Type="http://schemas.openxmlformats.org/officeDocument/2006/relationships/hyperlink" Target="https://wwwcfprd.doa.louisiana.gov/osp/lapac/ecat/dsp_ecatsearchlagov.cfm" TargetMode="External"/><Relationship Id="rId4" Type="http://schemas.openxmlformats.org/officeDocument/2006/relationships/hyperlink" Target="https://purchasing.louisiana.edu/" TargetMode="External"/><Relationship Id="rId9" Type="http://schemas.openxmlformats.org/officeDocument/2006/relationships/hyperlink" Target="https://purchasing.louisiana.edu/department-information/bid-procedure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hyperlink" Target="mailto:roxanne.formeller@louisiana.edu" TargetMode="Externa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hyperlink" Target="mailto:celena.tilbury@louisiana.edu" TargetMode="External"/><Relationship Id="rId5" Type="http://schemas.openxmlformats.org/officeDocument/2006/relationships/hyperlink" Target="mailto:lacarte@louisiana.edu" TargetMode="External"/><Relationship Id="rId4" Type="http://schemas.openxmlformats.org/officeDocument/2006/relationships/hyperlink" Target="mailto:purchasing@louisiana.edu"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ed Powerpoint Page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135" y="155950"/>
            <a:ext cx="9558298" cy="6729815"/>
          </a:xfrm>
          <a:prstGeom prst="rect">
            <a:avLst/>
          </a:prstGeom>
        </p:spPr>
      </p:pic>
      <p:sp>
        <p:nvSpPr>
          <p:cNvPr id="2" name="TextBox 1">
            <a:extLst>
              <a:ext uri="{FF2B5EF4-FFF2-40B4-BE49-F238E27FC236}">
                <a16:creationId xmlns:a16="http://schemas.microsoft.com/office/drawing/2014/main" id="{0AE4F54A-B84A-490B-9779-D09494212095}"/>
              </a:ext>
            </a:extLst>
          </p:cNvPr>
          <p:cNvSpPr txBox="1"/>
          <p:nvPr/>
        </p:nvSpPr>
        <p:spPr>
          <a:xfrm>
            <a:off x="3547450" y="5531011"/>
            <a:ext cx="7135983"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rgbClr val="C00000"/>
                </a:solidFill>
                <a:latin typeface="Calibri"/>
              </a:rPr>
              <a:t>Requisition Entry</a:t>
            </a:r>
          </a:p>
        </p:txBody>
      </p:sp>
      <p:sp>
        <p:nvSpPr>
          <p:cNvPr id="3" name="TextBox 2">
            <a:extLst>
              <a:ext uri="{FF2B5EF4-FFF2-40B4-BE49-F238E27FC236}">
                <a16:creationId xmlns:a16="http://schemas.microsoft.com/office/drawing/2014/main" id="{8A3FC965-0F40-64A7-BB00-442C3EE29AAB}"/>
              </a:ext>
            </a:extLst>
          </p:cNvPr>
          <p:cNvSpPr txBox="1"/>
          <p:nvPr/>
        </p:nvSpPr>
        <p:spPr>
          <a:xfrm>
            <a:off x="3930882" y="331773"/>
            <a:ext cx="636596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dirty="0">
                <a:solidFill>
                  <a:srgbClr val="AD0313"/>
                </a:solidFill>
                <a:latin typeface="Calibri"/>
              </a:rPr>
              <a:t>How to Buy for the University</a:t>
            </a:r>
            <a:endParaRPr lang="en-US" sz="3200" b="1" dirty="0">
              <a:solidFill>
                <a:srgbClr val="AD0313"/>
              </a:solidFill>
              <a:latin typeface="Calibri"/>
            </a:endParaRPr>
          </a:p>
        </p:txBody>
      </p:sp>
    </p:spTree>
    <p:extLst>
      <p:ext uri="{BB962C8B-B14F-4D97-AF65-F5344CB8AC3E}">
        <p14:creationId xmlns:p14="http://schemas.microsoft.com/office/powerpoint/2010/main" val="969637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ed Powerpoint Pages4.jpg"/>
          <p:cNvPicPr>
            <a:picLocks noChangeAspect="1"/>
          </p:cNvPicPr>
          <p:nvPr/>
        </p:nvPicPr>
        <p:blipFill>
          <a:blip r:embed="rId3" cstate="print">
            <a:extLst>
              <a:ext uri="{28A0092B-C50C-407E-A947-70E740481C1C}">
                <a14:useLocalDpi xmlns:a14="http://schemas.microsoft.com/office/drawing/2010/main" val="0"/>
              </a:ext>
            </a:extLst>
          </a:blip>
          <a:srcRect t="87444"/>
          <a:stretch>
            <a:fillRect/>
          </a:stretch>
        </p:blipFill>
        <p:spPr>
          <a:xfrm>
            <a:off x="2201862" y="5875699"/>
            <a:ext cx="9144000" cy="820444"/>
          </a:xfrm>
          <a:prstGeom prst="rect">
            <a:avLst/>
          </a:prstGeom>
        </p:spPr>
      </p:pic>
      <p:sp>
        <p:nvSpPr>
          <p:cNvPr id="3" name="TextBox 6">
            <a:extLst>
              <a:ext uri="{FF2B5EF4-FFF2-40B4-BE49-F238E27FC236}">
                <a16:creationId xmlns:a16="http://schemas.microsoft.com/office/drawing/2014/main" id="{2942EA6D-3F91-5E3B-0A73-CA1B3B1F57ED}"/>
              </a:ext>
            </a:extLst>
          </p:cNvPr>
          <p:cNvSpPr txBox="1"/>
          <p:nvPr/>
        </p:nvSpPr>
        <p:spPr>
          <a:xfrm>
            <a:off x="2587971" y="1089898"/>
            <a:ext cx="7016058" cy="424731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t>Introductions</a:t>
            </a:r>
          </a:p>
          <a:p>
            <a:pPr marL="914400" lvl="1" indent="-457200">
              <a:buFont typeface="Wingdings" panose="05000000000000000000" pitchFamily="2" charset="2"/>
              <a:buChar char="ü"/>
            </a:pPr>
            <a:r>
              <a:rPr lang="en-US" sz="2800" b="1" dirty="0"/>
              <a:t>General Purchasing Workflow</a:t>
            </a:r>
          </a:p>
          <a:p>
            <a:pPr marL="914400" lvl="1" indent="-457200">
              <a:buFont typeface="Wingdings" panose="05000000000000000000" pitchFamily="2" charset="2"/>
              <a:buChar char="ü"/>
            </a:pPr>
            <a:r>
              <a:rPr lang="en-US" sz="2800" b="1" dirty="0"/>
              <a:t>Vendor Registration </a:t>
            </a:r>
          </a:p>
          <a:p>
            <a:pPr marL="914400" lvl="1" indent="-457200">
              <a:buFont typeface="Wingdings" panose="05000000000000000000" pitchFamily="2" charset="2"/>
              <a:buChar char="ü"/>
            </a:pPr>
            <a:r>
              <a:rPr lang="en-US" sz="2800" b="1" dirty="0"/>
              <a:t>Spend Thresholds/Competitive Limits</a:t>
            </a:r>
          </a:p>
          <a:p>
            <a:pPr marL="914400" lvl="1" indent="-457200">
              <a:buFont typeface="Wingdings" panose="05000000000000000000" pitchFamily="2" charset="2"/>
              <a:buChar char="ü"/>
            </a:pPr>
            <a:r>
              <a:rPr lang="en-US" sz="2800" b="1" dirty="0"/>
              <a:t>Professional Services (PPCS) Workflow</a:t>
            </a:r>
          </a:p>
          <a:p>
            <a:pPr marL="914400" lvl="1" indent="-457200">
              <a:buFont typeface="Wingdings" panose="05000000000000000000" pitchFamily="2" charset="2"/>
              <a:buChar char="ü"/>
            </a:pPr>
            <a:r>
              <a:rPr lang="en-US" sz="2800" b="1" dirty="0"/>
              <a:t>Exceptions to Competition</a:t>
            </a:r>
          </a:p>
          <a:p>
            <a:pPr marL="914400" lvl="1" indent="-457200">
              <a:buFont typeface="Wingdings" panose="05000000000000000000" pitchFamily="2" charset="2"/>
              <a:buChar char="ü"/>
            </a:pPr>
            <a:r>
              <a:rPr lang="en-US" sz="2800" b="1" dirty="0"/>
              <a:t>Avoiding Delays</a:t>
            </a:r>
          </a:p>
          <a:p>
            <a:pPr marL="914400" lvl="1" indent="-457200">
              <a:buFont typeface="Wingdings" panose="05000000000000000000" pitchFamily="2" charset="2"/>
              <a:buChar char="ü"/>
            </a:pPr>
            <a:r>
              <a:rPr lang="en-US" sz="2800" b="1" dirty="0"/>
              <a:t>Purchasing Resources</a:t>
            </a:r>
          </a:p>
          <a:p>
            <a:pPr marL="914400" lvl="1" indent="-457200">
              <a:buFont typeface="Wingdings" panose="05000000000000000000" pitchFamily="2" charset="2"/>
              <a:buChar char="ü"/>
            </a:pPr>
            <a:r>
              <a:rPr lang="en-US" sz="2800" b="1" dirty="0"/>
              <a:t>Q&amp;A</a:t>
            </a:r>
          </a:p>
          <a:p>
            <a:endParaRPr lang="en-US" dirty="0"/>
          </a:p>
        </p:txBody>
      </p:sp>
      <p:sp>
        <p:nvSpPr>
          <p:cNvPr id="7" name="Title 1">
            <a:extLst>
              <a:ext uri="{FF2B5EF4-FFF2-40B4-BE49-F238E27FC236}">
                <a16:creationId xmlns:a16="http://schemas.microsoft.com/office/drawing/2014/main" id="{000362B7-F3EC-0761-125B-C0AFB9B4BE73}"/>
              </a:ext>
            </a:extLst>
          </p:cNvPr>
          <p:cNvSpPr>
            <a:spLocks noGrp="1"/>
          </p:cNvSpPr>
          <p:nvPr>
            <p:ph type="title"/>
          </p:nvPr>
        </p:nvSpPr>
        <p:spPr>
          <a:xfrm>
            <a:off x="373062" y="161857"/>
            <a:ext cx="10972800" cy="884603"/>
          </a:xfrm>
        </p:spPr>
        <p:txBody>
          <a:bodyPr/>
          <a:lstStyle/>
          <a:p>
            <a:r>
              <a:rPr lang="en-US" b="1" dirty="0">
                <a:solidFill>
                  <a:srgbClr val="AD0313"/>
                </a:solidFill>
              </a:rPr>
              <a:t>Agenda</a:t>
            </a:r>
          </a:p>
        </p:txBody>
      </p:sp>
    </p:spTree>
    <p:extLst>
      <p:ext uri="{BB962C8B-B14F-4D97-AF65-F5344CB8AC3E}">
        <p14:creationId xmlns:p14="http://schemas.microsoft.com/office/powerpoint/2010/main" val="3127580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2961B1-A7C7-42AA-BABB-4E215F8D0B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1252CA-BA6D-C811-4418-0BD63F5A5F97}"/>
              </a:ext>
            </a:extLst>
          </p:cNvPr>
          <p:cNvSpPr>
            <a:spLocks noGrp="1"/>
          </p:cNvSpPr>
          <p:nvPr>
            <p:ph type="title"/>
          </p:nvPr>
        </p:nvSpPr>
        <p:spPr>
          <a:xfrm>
            <a:off x="1981199" y="98456"/>
            <a:ext cx="8229600" cy="1143000"/>
          </a:xfrm>
        </p:spPr>
        <p:txBody>
          <a:bodyPr/>
          <a:lstStyle/>
          <a:p>
            <a:r>
              <a:rPr lang="en-US" b="1" dirty="0">
                <a:solidFill>
                  <a:srgbClr val="AD0313"/>
                </a:solidFill>
              </a:rPr>
              <a:t>Purchasing Workflow (General)</a:t>
            </a:r>
          </a:p>
        </p:txBody>
      </p:sp>
      <p:graphicFrame>
        <p:nvGraphicFramePr>
          <p:cNvPr id="4" name="Content Placeholder 3">
            <a:extLst>
              <a:ext uri="{FF2B5EF4-FFF2-40B4-BE49-F238E27FC236}">
                <a16:creationId xmlns:a16="http://schemas.microsoft.com/office/drawing/2014/main" id="{87ECD8F1-FB37-CF03-B8DB-52A57FBBD273}"/>
              </a:ext>
            </a:extLst>
          </p:cNvPr>
          <p:cNvGraphicFramePr>
            <a:graphicFrameLocks noGrp="1"/>
          </p:cNvGraphicFramePr>
          <p:nvPr>
            <p:ph idx="1"/>
            <p:extLst>
              <p:ext uri="{D42A27DB-BD31-4B8C-83A1-F6EECF244321}">
                <p14:modId xmlns:p14="http://schemas.microsoft.com/office/powerpoint/2010/main" val="1713279582"/>
              </p:ext>
            </p:extLst>
          </p:nvPr>
        </p:nvGraphicFramePr>
        <p:xfrm>
          <a:off x="660399" y="1072835"/>
          <a:ext cx="10840721" cy="48028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Branded Powerpoint Pages4.jpg">
            <a:extLst>
              <a:ext uri="{FF2B5EF4-FFF2-40B4-BE49-F238E27FC236}">
                <a16:creationId xmlns:a16="http://schemas.microsoft.com/office/drawing/2014/main" id="{4D40AD45-C038-75B9-AA6D-42D0D64F6186}"/>
              </a:ext>
            </a:extLst>
          </p:cNvPr>
          <p:cNvPicPr>
            <a:picLocks noChangeAspect="1"/>
          </p:cNvPicPr>
          <p:nvPr/>
        </p:nvPicPr>
        <p:blipFill>
          <a:blip r:embed="rId8" cstate="print">
            <a:extLst>
              <a:ext uri="{28A0092B-C50C-407E-A947-70E740481C1C}">
                <a14:useLocalDpi xmlns:a14="http://schemas.microsoft.com/office/drawing/2010/main" val="0"/>
              </a:ext>
            </a:extLst>
          </a:blip>
          <a:srcRect t="87444"/>
          <a:stretch>
            <a:fillRect/>
          </a:stretch>
        </p:blipFill>
        <p:spPr>
          <a:xfrm>
            <a:off x="2201862" y="5875699"/>
            <a:ext cx="9144000" cy="820444"/>
          </a:xfrm>
          <a:prstGeom prst="rect">
            <a:avLst/>
          </a:prstGeom>
        </p:spPr>
      </p:pic>
    </p:spTree>
    <p:extLst>
      <p:ext uri="{BB962C8B-B14F-4D97-AF65-F5344CB8AC3E}">
        <p14:creationId xmlns:p14="http://schemas.microsoft.com/office/powerpoint/2010/main" val="1939565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Rounded Corners 22">
            <a:extLst>
              <a:ext uri="{FF2B5EF4-FFF2-40B4-BE49-F238E27FC236}">
                <a16:creationId xmlns:a16="http://schemas.microsoft.com/office/drawing/2014/main" id="{4E718209-53F2-988C-5A1E-A966ADF88497}"/>
              </a:ext>
            </a:extLst>
          </p:cNvPr>
          <p:cNvSpPr/>
          <p:nvPr/>
        </p:nvSpPr>
        <p:spPr>
          <a:xfrm>
            <a:off x="409276" y="4621880"/>
            <a:ext cx="10936586" cy="1222551"/>
          </a:xfrm>
          <a:prstGeom prst="roundRect">
            <a:avLst/>
          </a:prstGeom>
          <a:solidFill>
            <a:schemeClr val="accent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CF62F7-A868-323B-9E56-95D93933F256}"/>
              </a:ext>
            </a:extLst>
          </p:cNvPr>
          <p:cNvSpPr>
            <a:spLocks noGrp="1"/>
          </p:cNvSpPr>
          <p:nvPr>
            <p:ph type="title"/>
          </p:nvPr>
        </p:nvSpPr>
        <p:spPr>
          <a:xfrm>
            <a:off x="2018922" y="107040"/>
            <a:ext cx="8229600" cy="1143000"/>
          </a:xfrm>
        </p:spPr>
        <p:txBody>
          <a:bodyPr>
            <a:normAutofit/>
          </a:bodyPr>
          <a:lstStyle/>
          <a:p>
            <a:r>
              <a:rPr lang="en-US" b="1" dirty="0">
                <a:solidFill>
                  <a:srgbClr val="C00000"/>
                </a:solidFill>
                <a:effectLst>
                  <a:outerShdw blurRad="38100" dist="38100" dir="2700000" algn="tl">
                    <a:srgbClr val="000000">
                      <a:alpha val="43137"/>
                    </a:srgbClr>
                  </a:outerShdw>
                </a:effectLst>
              </a:rPr>
              <a:t>Vendor Registration</a:t>
            </a:r>
            <a:endParaRPr lang="en-US" dirty="0"/>
          </a:p>
        </p:txBody>
      </p:sp>
      <p:sp>
        <p:nvSpPr>
          <p:cNvPr id="4" name="Content Placeholder 3">
            <a:extLst>
              <a:ext uri="{FF2B5EF4-FFF2-40B4-BE49-F238E27FC236}">
                <a16:creationId xmlns:a16="http://schemas.microsoft.com/office/drawing/2014/main" id="{EE4AF897-CDBE-3AB3-1914-7DF0CA0E06E2}"/>
              </a:ext>
            </a:extLst>
          </p:cNvPr>
          <p:cNvSpPr>
            <a:spLocks noGrp="1"/>
          </p:cNvSpPr>
          <p:nvPr>
            <p:ph sz="half" idx="2"/>
          </p:nvPr>
        </p:nvSpPr>
        <p:spPr>
          <a:xfrm>
            <a:off x="302242" y="2093697"/>
            <a:ext cx="2983117" cy="2514820"/>
          </a:xfrm>
        </p:spPr>
        <p:txBody>
          <a:bodyPr>
            <a:normAutofit/>
          </a:bodyPr>
          <a:lstStyle/>
          <a:p>
            <a:r>
              <a:rPr lang="en-US" sz="2600" b="1" dirty="0"/>
              <a:t>Search Banner</a:t>
            </a:r>
          </a:p>
          <a:p>
            <a:pPr marL="0" indent="0">
              <a:buNone/>
            </a:pPr>
            <a:endParaRPr lang="en-US" dirty="0"/>
          </a:p>
          <a:p>
            <a:pPr marL="0" indent="0" algn="ctr">
              <a:buNone/>
            </a:pPr>
            <a:r>
              <a:rPr lang="en-US" sz="1800" dirty="0"/>
              <a:t>Check Vendor Information Tab on Requisition to determine if the vendor already has a Banner ID.</a:t>
            </a:r>
          </a:p>
        </p:txBody>
      </p:sp>
      <p:sp>
        <p:nvSpPr>
          <p:cNvPr id="6" name="Content Placeholder 5">
            <a:extLst>
              <a:ext uri="{FF2B5EF4-FFF2-40B4-BE49-F238E27FC236}">
                <a16:creationId xmlns:a16="http://schemas.microsoft.com/office/drawing/2014/main" id="{B139A5D0-EC55-E985-4473-E34C0487B822}"/>
              </a:ext>
            </a:extLst>
          </p:cNvPr>
          <p:cNvSpPr>
            <a:spLocks noGrp="1"/>
          </p:cNvSpPr>
          <p:nvPr>
            <p:ph sz="quarter" idx="4"/>
          </p:nvPr>
        </p:nvSpPr>
        <p:spPr>
          <a:xfrm>
            <a:off x="4485991" y="2093698"/>
            <a:ext cx="3069125" cy="2514819"/>
          </a:xfrm>
        </p:spPr>
        <p:txBody>
          <a:bodyPr>
            <a:normAutofit/>
          </a:bodyPr>
          <a:lstStyle/>
          <a:p>
            <a:r>
              <a:rPr lang="en-US" sz="2600" b="1" dirty="0"/>
              <a:t>Request a Vendor</a:t>
            </a:r>
          </a:p>
          <a:p>
            <a:pPr marL="0" indent="0">
              <a:buNone/>
            </a:pPr>
            <a:endParaRPr lang="en-US" sz="2600" dirty="0"/>
          </a:p>
          <a:p>
            <a:pPr marL="0" indent="0" algn="ctr">
              <a:buNone/>
            </a:pPr>
            <a:r>
              <a:rPr lang="en-US" sz="1900" dirty="0"/>
              <a:t>If the vendor is not found, complete the Vendor Information Form (PUR-112) and email to Purchasing.</a:t>
            </a:r>
          </a:p>
        </p:txBody>
      </p:sp>
      <p:sp>
        <p:nvSpPr>
          <p:cNvPr id="10" name="Content Placeholder 5">
            <a:extLst>
              <a:ext uri="{FF2B5EF4-FFF2-40B4-BE49-F238E27FC236}">
                <a16:creationId xmlns:a16="http://schemas.microsoft.com/office/drawing/2014/main" id="{BB0F4812-C530-E610-9909-230AC31377BF}"/>
              </a:ext>
            </a:extLst>
          </p:cNvPr>
          <p:cNvSpPr txBox="1">
            <a:spLocks/>
          </p:cNvSpPr>
          <p:nvPr/>
        </p:nvSpPr>
        <p:spPr>
          <a:xfrm>
            <a:off x="8299397" y="2006283"/>
            <a:ext cx="3146812" cy="2514819"/>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r>
              <a:rPr lang="en-US" sz="2600" b="1" dirty="0"/>
              <a:t>Enter Requisition</a:t>
            </a:r>
          </a:p>
          <a:p>
            <a:pPr marL="0" indent="0">
              <a:buNone/>
            </a:pPr>
            <a:endParaRPr lang="en-US" sz="2600" b="1" dirty="0"/>
          </a:p>
          <a:p>
            <a:pPr marL="0" indent="0" algn="ctr">
              <a:buNone/>
            </a:pPr>
            <a:r>
              <a:rPr lang="en-US" sz="1900" dirty="0"/>
              <a:t>Once the vendor ID is assigned and sent to you from Purchasing, proceed with your Banner requisition.</a:t>
            </a:r>
          </a:p>
          <a:p>
            <a:pPr marL="0" indent="0">
              <a:buNone/>
            </a:pPr>
            <a:endParaRPr lang="en-US" dirty="0"/>
          </a:p>
        </p:txBody>
      </p:sp>
      <p:sp>
        <p:nvSpPr>
          <p:cNvPr id="12" name="Oval 11">
            <a:extLst>
              <a:ext uri="{FF2B5EF4-FFF2-40B4-BE49-F238E27FC236}">
                <a16:creationId xmlns:a16="http://schemas.microsoft.com/office/drawing/2014/main" id="{D3855A7E-7B18-824D-8EC3-58B1E77E9ED0}"/>
              </a:ext>
            </a:extLst>
          </p:cNvPr>
          <p:cNvSpPr/>
          <p:nvPr/>
        </p:nvSpPr>
        <p:spPr>
          <a:xfrm>
            <a:off x="1418082" y="1235608"/>
            <a:ext cx="751438" cy="769544"/>
          </a:xfrm>
          <a:prstGeom prst="ellipse">
            <a:avLst/>
          </a:prstGeom>
          <a:solidFill>
            <a:srgbClr val="C00000"/>
          </a:solidFill>
          <a:ln>
            <a:solidFill>
              <a:srgbClr val="AD03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4307E4D-0A48-E4C7-3076-724E2DB174CD}"/>
              </a:ext>
            </a:extLst>
          </p:cNvPr>
          <p:cNvSpPr txBox="1"/>
          <p:nvPr/>
        </p:nvSpPr>
        <p:spPr>
          <a:xfrm>
            <a:off x="1621885" y="1382285"/>
            <a:ext cx="742384" cy="523220"/>
          </a:xfrm>
          <a:prstGeom prst="rect">
            <a:avLst/>
          </a:prstGeom>
          <a:noFill/>
        </p:spPr>
        <p:txBody>
          <a:bodyPr wrap="square" rtlCol="0">
            <a:spAutoFit/>
          </a:bodyPr>
          <a:lstStyle/>
          <a:p>
            <a:r>
              <a:rPr lang="en-US" sz="2800" b="1" dirty="0">
                <a:solidFill>
                  <a:schemeClr val="bg1"/>
                </a:solidFill>
              </a:rPr>
              <a:t>1</a:t>
            </a:r>
            <a:endParaRPr lang="en-US" b="1" dirty="0">
              <a:solidFill>
                <a:schemeClr val="bg1"/>
              </a:solidFill>
            </a:endParaRPr>
          </a:p>
        </p:txBody>
      </p:sp>
      <p:sp>
        <p:nvSpPr>
          <p:cNvPr id="15" name="Oval 14">
            <a:extLst>
              <a:ext uri="{FF2B5EF4-FFF2-40B4-BE49-F238E27FC236}">
                <a16:creationId xmlns:a16="http://schemas.microsoft.com/office/drawing/2014/main" id="{47FCF223-3DE6-D826-203B-B8FEB1A1A181}"/>
              </a:ext>
            </a:extLst>
          </p:cNvPr>
          <p:cNvSpPr/>
          <p:nvPr/>
        </p:nvSpPr>
        <p:spPr>
          <a:xfrm>
            <a:off x="5585282" y="1259123"/>
            <a:ext cx="751438" cy="769544"/>
          </a:xfrm>
          <a:prstGeom prst="ellipse">
            <a:avLst/>
          </a:prstGeom>
          <a:solidFill>
            <a:srgbClr val="C00000"/>
          </a:solidFill>
          <a:ln>
            <a:solidFill>
              <a:srgbClr val="AD03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BF1AEB4B-55C1-65CC-944A-9C46105ABE1F}"/>
              </a:ext>
            </a:extLst>
          </p:cNvPr>
          <p:cNvSpPr txBox="1"/>
          <p:nvPr/>
        </p:nvSpPr>
        <p:spPr>
          <a:xfrm>
            <a:off x="5798139" y="1359901"/>
            <a:ext cx="742384" cy="523220"/>
          </a:xfrm>
          <a:prstGeom prst="rect">
            <a:avLst/>
          </a:prstGeom>
          <a:noFill/>
        </p:spPr>
        <p:txBody>
          <a:bodyPr wrap="square" rtlCol="0">
            <a:spAutoFit/>
          </a:bodyPr>
          <a:lstStyle/>
          <a:p>
            <a:r>
              <a:rPr lang="en-US" sz="2800" b="1" dirty="0">
                <a:solidFill>
                  <a:schemeClr val="bg1"/>
                </a:solidFill>
              </a:rPr>
              <a:t>2</a:t>
            </a:r>
            <a:endParaRPr lang="en-US" b="1" dirty="0">
              <a:solidFill>
                <a:schemeClr val="bg1"/>
              </a:solidFill>
            </a:endParaRPr>
          </a:p>
        </p:txBody>
      </p:sp>
      <p:sp>
        <p:nvSpPr>
          <p:cNvPr id="19" name="Oval 18">
            <a:extLst>
              <a:ext uri="{FF2B5EF4-FFF2-40B4-BE49-F238E27FC236}">
                <a16:creationId xmlns:a16="http://schemas.microsoft.com/office/drawing/2014/main" id="{256A136F-856F-B0E8-2068-FF843CE8C646}"/>
              </a:ext>
            </a:extLst>
          </p:cNvPr>
          <p:cNvSpPr/>
          <p:nvPr/>
        </p:nvSpPr>
        <p:spPr>
          <a:xfrm>
            <a:off x="9497084" y="1246454"/>
            <a:ext cx="751438" cy="769544"/>
          </a:xfrm>
          <a:prstGeom prst="ellipse">
            <a:avLst/>
          </a:prstGeom>
          <a:solidFill>
            <a:srgbClr val="C00000"/>
          </a:solidFill>
          <a:ln>
            <a:solidFill>
              <a:srgbClr val="AD0313"/>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5F9EA93A-6AC0-66AD-7536-6DD45C5162D7}"/>
              </a:ext>
            </a:extLst>
          </p:cNvPr>
          <p:cNvSpPr txBox="1"/>
          <p:nvPr/>
        </p:nvSpPr>
        <p:spPr>
          <a:xfrm>
            <a:off x="9700887" y="1382285"/>
            <a:ext cx="742384" cy="523220"/>
          </a:xfrm>
          <a:prstGeom prst="rect">
            <a:avLst/>
          </a:prstGeom>
          <a:noFill/>
        </p:spPr>
        <p:txBody>
          <a:bodyPr wrap="square" rtlCol="0">
            <a:spAutoFit/>
          </a:bodyPr>
          <a:lstStyle/>
          <a:p>
            <a:r>
              <a:rPr lang="en-US" sz="2800" b="1" dirty="0">
                <a:solidFill>
                  <a:schemeClr val="bg1"/>
                </a:solidFill>
              </a:rPr>
              <a:t>3</a:t>
            </a:r>
            <a:endParaRPr lang="en-US" b="1" dirty="0">
              <a:solidFill>
                <a:schemeClr val="bg1"/>
              </a:solidFill>
            </a:endParaRPr>
          </a:p>
        </p:txBody>
      </p:sp>
      <p:sp>
        <p:nvSpPr>
          <p:cNvPr id="22" name="TextBox 21">
            <a:extLst>
              <a:ext uri="{FF2B5EF4-FFF2-40B4-BE49-F238E27FC236}">
                <a16:creationId xmlns:a16="http://schemas.microsoft.com/office/drawing/2014/main" id="{CCEA5352-F161-90BC-7FBF-4027CA338805}"/>
              </a:ext>
            </a:extLst>
          </p:cNvPr>
          <p:cNvSpPr txBox="1"/>
          <p:nvPr/>
        </p:nvSpPr>
        <p:spPr>
          <a:xfrm>
            <a:off x="700937" y="4661576"/>
            <a:ext cx="10520127" cy="1231106"/>
          </a:xfrm>
          <a:prstGeom prst="rect">
            <a:avLst/>
          </a:prstGeom>
          <a:noFill/>
        </p:spPr>
        <p:txBody>
          <a:bodyPr wrap="square" rtlCol="0">
            <a:spAutoFit/>
          </a:bodyPr>
          <a:lstStyle/>
          <a:p>
            <a:r>
              <a:rPr lang="en-US" sz="2000" b="1" dirty="0"/>
              <a:t>How PaymentWorks Fits In</a:t>
            </a:r>
          </a:p>
          <a:p>
            <a:r>
              <a:rPr lang="en-US" dirty="0"/>
              <a:t>Purchasing invites the vendor to register through PaymentWorks.  The vendor is responsible for completing and maintaining their own information.  Departments should follow up with the vendor to ensure registration is completed.</a:t>
            </a:r>
          </a:p>
        </p:txBody>
      </p:sp>
      <p:pic>
        <p:nvPicPr>
          <p:cNvPr id="5" name="Picture 4" descr="Branded Powerpoint Pages4.jpg">
            <a:extLst>
              <a:ext uri="{FF2B5EF4-FFF2-40B4-BE49-F238E27FC236}">
                <a16:creationId xmlns:a16="http://schemas.microsoft.com/office/drawing/2014/main" id="{BFD3249D-E7C8-106B-FF78-EAE3F46529A8}"/>
              </a:ext>
            </a:extLst>
          </p:cNvPr>
          <p:cNvPicPr>
            <a:picLocks noChangeAspect="1"/>
          </p:cNvPicPr>
          <p:nvPr/>
        </p:nvPicPr>
        <p:blipFill>
          <a:blip r:embed="rId3" cstate="print">
            <a:extLst>
              <a:ext uri="{28A0092B-C50C-407E-A947-70E740481C1C}">
                <a14:useLocalDpi xmlns:a14="http://schemas.microsoft.com/office/drawing/2010/main" val="0"/>
              </a:ext>
            </a:extLst>
          </a:blip>
          <a:srcRect t="87444"/>
          <a:stretch>
            <a:fillRect/>
          </a:stretch>
        </p:blipFill>
        <p:spPr>
          <a:xfrm>
            <a:off x="2201862" y="5875699"/>
            <a:ext cx="9144000" cy="820444"/>
          </a:xfrm>
          <a:prstGeom prst="rect">
            <a:avLst/>
          </a:prstGeom>
        </p:spPr>
      </p:pic>
    </p:spTree>
    <p:extLst>
      <p:ext uri="{BB962C8B-B14F-4D97-AF65-F5344CB8AC3E}">
        <p14:creationId xmlns:p14="http://schemas.microsoft.com/office/powerpoint/2010/main" val="1119321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Branded Powerpoint Pages4.jpg"/>
          <p:cNvPicPr>
            <a:picLocks noChangeAspect="1"/>
          </p:cNvPicPr>
          <p:nvPr/>
        </p:nvPicPr>
        <p:blipFill rotWithShape="1">
          <a:blip r:embed="rId3" cstate="print">
            <a:extLst>
              <a:ext uri="{28A0092B-C50C-407E-A947-70E740481C1C}">
                <a14:useLocalDpi xmlns:a14="http://schemas.microsoft.com/office/drawing/2010/main" val="0"/>
              </a:ext>
            </a:extLst>
          </a:blip>
          <a:srcRect t="86686"/>
          <a:stretch/>
        </p:blipFill>
        <p:spPr>
          <a:xfrm>
            <a:off x="1940748" y="5839170"/>
            <a:ext cx="8714949" cy="864921"/>
          </a:xfrm>
          <a:prstGeom prst="rect">
            <a:avLst/>
          </a:prstGeom>
        </p:spPr>
      </p:pic>
      <p:sp>
        <p:nvSpPr>
          <p:cNvPr id="3" name="Rectangle 2"/>
          <p:cNvSpPr/>
          <p:nvPr/>
        </p:nvSpPr>
        <p:spPr>
          <a:xfrm>
            <a:off x="562708" y="1413063"/>
            <a:ext cx="11471030" cy="255454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 name="Rectangle 3"/>
          <p:cNvSpPr/>
          <p:nvPr/>
        </p:nvSpPr>
        <p:spPr>
          <a:xfrm>
            <a:off x="450191" y="280344"/>
            <a:ext cx="11267009" cy="707886"/>
          </a:xfrm>
          <a:prstGeom prst="rect">
            <a:avLst/>
          </a:prstGeom>
        </p:spPr>
        <p:txBody>
          <a:bodyPr wrap="square">
            <a:spAutoFit/>
          </a:bodyPr>
          <a:lstStyle/>
          <a:p>
            <a:pPr algn="ctr"/>
            <a:r>
              <a:rPr lang="en-US" sz="4000" b="1" dirty="0">
                <a:solidFill>
                  <a:srgbClr val="AD0313"/>
                </a:solidFill>
              </a:rPr>
              <a:t>Things to Know Before You Purchase</a:t>
            </a:r>
            <a:endParaRPr lang="en-US" sz="1600" b="1" dirty="0">
              <a:solidFill>
                <a:srgbClr val="AD0313"/>
              </a:solidFill>
            </a:endParaRPr>
          </a:p>
        </p:txBody>
      </p:sp>
      <p:sp>
        <p:nvSpPr>
          <p:cNvPr id="2" name="Rectangle 1"/>
          <p:cNvSpPr/>
          <p:nvPr/>
        </p:nvSpPr>
        <p:spPr>
          <a:xfrm>
            <a:off x="1401778" y="1129841"/>
            <a:ext cx="9388444" cy="4154984"/>
          </a:xfrm>
          <a:prstGeom prst="rect">
            <a:avLst/>
          </a:prstGeom>
        </p:spPr>
        <p:txBody>
          <a:bodyPr wrap="square">
            <a:spAutoFit/>
          </a:bodyPr>
          <a:lstStyle/>
          <a:p>
            <a:pPr>
              <a:buFont typeface="+mj-lt"/>
              <a:buAutoNum type="arabicPeriod"/>
            </a:pPr>
            <a:r>
              <a:rPr lang="en-US" sz="2400" dirty="0">
                <a:solidFill>
                  <a:srgbClr val="333333"/>
                </a:solidFill>
                <a:latin typeface="Helvetica" panose="020B0604020202020204" pitchFamily="34" charset="0"/>
              </a:rPr>
              <a:t> </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Purchasing Office must follow State law and University policies.</a:t>
            </a:r>
          </a:p>
          <a:p>
            <a:pPr>
              <a:buFont typeface="+mj-lt"/>
              <a:buAutoNum type="arabicPeriod"/>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The Governor’s Small Purchase Executive Order and other statutes establish spending thresholds. </a:t>
            </a:r>
          </a:p>
          <a:p>
            <a:pPr>
              <a:buFont typeface="+mj-lt"/>
              <a:buAutoNum type="arabicPeriod"/>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Additional documentation required to justify some purchases. </a:t>
            </a:r>
          </a:p>
          <a:p>
            <a:pPr>
              <a:buFont typeface="+mj-lt"/>
              <a:buAutoNum type="arabicPeriod"/>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The goal in the approval process is to work with you to get to “YES”. </a:t>
            </a:r>
          </a:p>
          <a:p>
            <a:pPr>
              <a:buFont typeface="+mj-lt"/>
              <a:buAutoNum type="arabicPeriod"/>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a:buFont typeface="+mj-lt"/>
              <a:buAutoNum type="arabicPeriod"/>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Purchasing is a privilege extended to the University. </a:t>
            </a:r>
          </a:p>
          <a:p>
            <a:pPr>
              <a:buFont typeface="+mj-lt"/>
              <a:buAutoNum type="arabicPeriod"/>
            </a:pPr>
            <a:endParaRPr lang="en-US" sz="2400" b="0" i="0" dirty="0">
              <a:solidFill>
                <a:srgbClr val="333333"/>
              </a:solidFill>
              <a:effectLst/>
              <a:latin typeface="Helvetica" panose="020B0604020202020204" pitchFamily="34" charset="0"/>
            </a:endParaRPr>
          </a:p>
        </p:txBody>
      </p:sp>
    </p:spTree>
    <p:extLst>
      <p:ext uri="{BB962C8B-B14F-4D97-AF65-F5344CB8AC3E}">
        <p14:creationId xmlns:p14="http://schemas.microsoft.com/office/powerpoint/2010/main" val="3142746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7C417-0575-616E-AF97-1067AA9DD283}"/>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ECEE33D1-E504-F9D4-34D2-3A5C03F09E04}"/>
              </a:ext>
            </a:extLst>
          </p:cNvPr>
          <p:cNvSpPr>
            <a:spLocks noGrp="1"/>
          </p:cNvSpPr>
          <p:nvPr>
            <p:ph type="title"/>
          </p:nvPr>
        </p:nvSpPr>
        <p:spPr>
          <a:xfrm>
            <a:off x="2214703" y="0"/>
            <a:ext cx="7762593" cy="1208558"/>
          </a:xfrm>
        </p:spPr>
        <p:txBody>
          <a:bodyPr>
            <a:normAutofit/>
          </a:bodyPr>
          <a:lstStyle/>
          <a:p>
            <a:r>
              <a:rPr lang="en-US" sz="4800" b="1" dirty="0">
                <a:solidFill>
                  <a:srgbClr val="AD0313"/>
                </a:solidFill>
                <a:latin typeface="+mn-lt"/>
              </a:rPr>
              <a:t>Spending Thresholds</a:t>
            </a:r>
          </a:p>
        </p:txBody>
      </p:sp>
      <p:pic>
        <p:nvPicPr>
          <p:cNvPr id="2" name="Picture 1">
            <a:extLst>
              <a:ext uri="{FF2B5EF4-FFF2-40B4-BE49-F238E27FC236}">
                <a16:creationId xmlns:a16="http://schemas.microsoft.com/office/drawing/2014/main" id="{E1C1AF1D-DE69-72EC-E375-88148D4B099E}"/>
              </a:ext>
            </a:extLst>
          </p:cNvPr>
          <p:cNvPicPr>
            <a:picLocks noChangeAspect="1"/>
          </p:cNvPicPr>
          <p:nvPr/>
        </p:nvPicPr>
        <p:blipFill rotWithShape="1">
          <a:blip r:embed="rId3"/>
          <a:srcRect t="87391"/>
          <a:stretch/>
        </p:blipFill>
        <p:spPr>
          <a:xfrm>
            <a:off x="2214703" y="5999376"/>
            <a:ext cx="9144793" cy="858624"/>
          </a:xfrm>
          <a:prstGeom prst="rect">
            <a:avLst/>
          </a:prstGeom>
        </p:spPr>
      </p:pic>
      <p:pic>
        <p:nvPicPr>
          <p:cNvPr id="4" name="Picture 3">
            <a:extLst>
              <a:ext uri="{FF2B5EF4-FFF2-40B4-BE49-F238E27FC236}">
                <a16:creationId xmlns:a16="http://schemas.microsoft.com/office/drawing/2014/main" id="{0C52DACF-8053-213D-D40C-AE929A880A88}"/>
              </a:ext>
            </a:extLst>
          </p:cNvPr>
          <p:cNvPicPr>
            <a:picLocks noChangeAspect="1"/>
          </p:cNvPicPr>
          <p:nvPr/>
        </p:nvPicPr>
        <p:blipFill>
          <a:blip r:embed="rId4"/>
          <a:stretch>
            <a:fillRect/>
          </a:stretch>
        </p:blipFill>
        <p:spPr>
          <a:xfrm>
            <a:off x="809114" y="1036319"/>
            <a:ext cx="10573770" cy="4345989"/>
          </a:xfrm>
          <a:prstGeom prst="rect">
            <a:avLst/>
          </a:prstGeom>
        </p:spPr>
      </p:pic>
    </p:spTree>
    <p:extLst>
      <p:ext uri="{BB962C8B-B14F-4D97-AF65-F5344CB8AC3E}">
        <p14:creationId xmlns:p14="http://schemas.microsoft.com/office/powerpoint/2010/main" val="364954415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FE353-FF02-E117-9611-A2E9260C66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1D20333-78E2-EA6F-1E10-951BBB7D539A}"/>
              </a:ext>
            </a:extLst>
          </p:cNvPr>
          <p:cNvPicPr>
            <a:picLocks noChangeAspect="1"/>
          </p:cNvPicPr>
          <p:nvPr/>
        </p:nvPicPr>
        <p:blipFill rotWithShape="1">
          <a:blip r:embed="rId3"/>
          <a:srcRect t="87391"/>
          <a:stretch/>
        </p:blipFill>
        <p:spPr>
          <a:xfrm>
            <a:off x="1670344" y="6030639"/>
            <a:ext cx="9144793" cy="827361"/>
          </a:xfrm>
          <a:prstGeom prst="rect">
            <a:avLst/>
          </a:prstGeom>
        </p:spPr>
      </p:pic>
      <p:sp>
        <p:nvSpPr>
          <p:cNvPr id="7" name="Title 6">
            <a:extLst>
              <a:ext uri="{FF2B5EF4-FFF2-40B4-BE49-F238E27FC236}">
                <a16:creationId xmlns:a16="http://schemas.microsoft.com/office/drawing/2014/main" id="{D3131375-BA2B-BC2E-DF46-743C99EB0DF8}"/>
              </a:ext>
            </a:extLst>
          </p:cNvPr>
          <p:cNvSpPr>
            <a:spLocks noGrp="1"/>
          </p:cNvSpPr>
          <p:nvPr>
            <p:ph type="title"/>
          </p:nvPr>
        </p:nvSpPr>
        <p:spPr>
          <a:xfrm>
            <a:off x="1358021" y="12802"/>
            <a:ext cx="9049712" cy="878885"/>
          </a:xfrm>
        </p:spPr>
        <p:txBody>
          <a:bodyPr>
            <a:normAutofit fontScale="90000"/>
          </a:bodyPr>
          <a:lstStyle/>
          <a:p>
            <a:r>
              <a:rPr lang="en-US" sz="4800" b="1" dirty="0">
                <a:solidFill>
                  <a:srgbClr val="A00B0B"/>
                </a:solidFill>
              </a:rPr>
              <a:t>Professional Services (PPCS) Workflow</a:t>
            </a:r>
            <a:endParaRPr lang="en-US" sz="4800" b="1" dirty="0">
              <a:solidFill>
                <a:srgbClr val="C00000"/>
              </a:solidFill>
              <a:latin typeface="+mn-lt"/>
            </a:endParaRPr>
          </a:p>
        </p:txBody>
      </p:sp>
      <p:sp>
        <p:nvSpPr>
          <p:cNvPr id="9" name="Content Placeholder 8">
            <a:extLst>
              <a:ext uri="{FF2B5EF4-FFF2-40B4-BE49-F238E27FC236}">
                <a16:creationId xmlns:a16="http://schemas.microsoft.com/office/drawing/2014/main" id="{CC278845-1BC5-B1FA-AEF5-90942D21C55A}"/>
              </a:ext>
            </a:extLst>
          </p:cNvPr>
          <p:cNvSpPr>
            <a:spLocks noGrp="1"/>
          </p:cNvSpPr>
          <p:nvPr>
            <p:ph sz="half" idx="2"/>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323BB44D-65AD-EEC3-F6E0-74DF6609FB34}"/>
              </a:ext>
            </a:extLst>
          </p:cNvPr>
          <p:cNvSpPr txBox="1"/>
          <p:nvPr/>
        </p:nvSpPr>
        <p:spPr>
          <a:xfrm>
            <a:off x="479833" y="800814"/>
            <a:ext cx="11090496" cy="5355312"/>
          </a:xfrm>
          <a:prstGeom prst="rect">
            <a:avLst/>
          </a:prstGeom>
          <a:noFill/>
        </p:spPr>
        <p:txBody>
          <a:bodyPr wrap="square">
            <a:spAutoFit/>
          </a:bodyPr>
          <a:lstStyle/>
          <a:p>
            <a:pPr indent="-228600">
              <a:buFont typeface="Arial"/>
              <a:buAutoNum type="arabicPeriod"/>
            </a:pPr>
            <a:r>
              <a:rPr lang="en-US" b="1" dirty="0"/>
              <a:t>Negotiate Payment Terms and Services</a:t>
            </a:r>
          </a:p>
          <a:p>
            <a:pPr lvl="1" indent="-228600">
              <a:buClr>
                <a:srgbClr val="C00000"/>
              </a:buClr>
              <a:buFont typeface="Arial" panose="020B0604020202020204" pitchFamily="34" charset="0"/>
              <a:buChar char="•"/>
            </a:pPr>
            <a:r>
              <a:rPr lang="en-US" dirty="0"/>
              <a:t>Obtains a firm quote, proposal and/or agreement. </a:t>
            </a:r>
          </a:p>
          <a:p>
            <a:pPr lvl="1" indent="-228600">
              <a:buClr>
                <a:srgbClr val="C00000"/>
              </a:buClr>
              <a:buFont typeface="Arial" panose="020B0604020202020204" pitchFamily="34" charset="0"/>
              <a:buChar char="•"/>
            </a:pPr>
            <a:r>
              <a:rPr lang="en-US" dirty="0"/>
              <a:t>Define the payment terms and Scope of Services. </a:t>
            </a:r>
          </a:p>
          <a:p>
            <a:pPr lvl="1" indent="-228600">
              <a:buClr>
                <a:srgbClr val="C00000"/>
              </a:buClr>
              <a:buFont typeface="Arial" panose="020B0604020202020204" pitchFamily="34" charset="0"/>
              <a:buChar char="•"/>
            </a:pPr>
            <a:r>
              <a:rPr lang="en-US" dirty="0"/>
              <a:t>Obtain the Contractor’s completed, signed </a:t>
            </a:r>
            <a:r>
              <a:rPr lang="en-US" dirty="0">
                <a:hlinkClick r:id="rId4"/>
              </a:rPr>
              <a:t>PUR-CIR</a:t>
            </a:r>
            <a:r>
              <a:rPr lang="en-US" dirty="0"/>
              <a:t> form.</a:t>
            </a:r>
          </a:p>
          <a:p>
            <a:pPr marL="685800" lvl="2" indent="-228600">
              <a:buClr>
                <a:srgbClr val="C00000"/>
              </a:buClr>
              <a:buFont typeface="Arial" panose="020B0604020202020204" pitchFamily="34" charset="0"/>
              <a:buChar char="•"/>
            </a:pPr>
            <a:r>
              <a:rPr lang="en-US" dirty="0"/>
              <a:t>Best Practice: Include Travel Expenses in fee. If not included, must follow PPM-49. </a:t>
            </a:r>
            <a:r>
              <a:rPr lang="en-US" dirty="0">
                <a:ea typeface="Times New Roman" panose="02020603050405020304" pitchFamily="18" charset="0"/>
              </a:rPr>
              <a:t>Reimbursement for all expenses must have receipts or documentation attached to the invoices or reimbursement will not be made.</a:t>
            </a:r>
          </a:p>
          <a:p>
            <a:pPr marL="685800" lvl="2" indent="-228600">
              <a:spcAft>
                <a:spcPts val="600"/>
              </a:spcAft>
              <a:buClr>
                <a:srgbClr val="C00000"/>
              </a:buClr>
              <a:buFont typeface="Arial" panose="020B0604020202020204" pitchFamily="34" charset="0"/>
              <a:buChar char="•"/>
            </a:pPr>
            <a:r>
              <a:rPr lang="en-US" dirty="0"/>
              <a:t>No advanced payment or deposit allowed.</a:t>
            </a:r>
          </a:p>
          <a:p>
            <a:pPr marL="0" lvl="1">
              <a:buClr>
                <a:srgbClr val="C00000"/>
              </a:buClr>
            </a:pPr>
            <a:r>
              <a:rPr lang="en-US" b="1" dirty="0"/>
              <a:t>2. Verify Vendor Information</a:t>
            </a:r>
            <a:endParaRPr lang="en-US" dirty="0"/>
          </a:p>
          <a:p>
            <a:pPr lvl="1" indent="-228600">
              <a:buClr>
                <a:srgbClr val="C00000"/>
              </a:buClr>
              <a:buFont typeface="Arial" panose="020B0604020202020204" pitchFamily="34" charset="0"/>
              <a:buChar char="•"/>
            </a:pPr>
            <a:r>
              <a:rPr lang="en-US" dirty="0"/>
              <a:t>Confirm the vendor is in Banner and information is correct.</a:t>
            </a:r>
          </a:p>
          <a:p>
            <a:pPr lvl="1" indent="-228600">
              <a:spcAft>
                <a:spcPts val="600"/>
              </a:spcAft>
              <a:buClr>
                <a:srgbClr val="C00000"/>
              </a:buClr>
              <a:buFont typeface="Arial" panose="020B0604020202020204" pitchFamily="34" charset="0"/>
              <a:buChar char="•"/>
            </a:pPr>
            <a:r>
              <a:rPr lang="en-US" dirty="0"/>
              <a:t>If no found, submit the </a:t>
            </a:r>
            <a:r>
              <a:rPr lang="en-US" dirty="0">
                <a:hlinkClick r:id="rId5"/>
              </a:rPr>
              <a:t>Vendor Information Form</a:t>
            </a:r>
            <a:r>
              <a:rPr lang="en-US" dirty="0"/>
              <a:t> to </a:t>
            </a:r>
            <a:r>
              <a:rPr lang="en-US" dirty="0">
                <a:hlinkClick r:id="rId6"/>
              </a:rPr>
              <a:t>Purchasing@louisiana.edu</a:t>
            </a:r>
            <a:r>
              <a:rPr lang="en-US" dirty="0"/>
              <a:t>.</a:t>
            </a:r>
          </a:p>
          <a:p>
            <a:pPr marL="0" lvl="1">
              <a:buClr>
                <a:srgbClr val="C00000"/>
              </a:buClr>
            </a:pPr>
            <a:r>
              <a:rPr lang="en-US" b="1" dirty="0"/>
              <a:t>3. Submit Banner Requisition</a:t>
            </a:r>
            <a:r>
              <a:rPr lang="en-US" dirty="0"/>
              <a:t>  </a:t>
            </a:r>
          </a:p>
          <a:p>
            <a:pPr lvl="1" indent="-228600">
              <a:spcAft>
                <a:spcPts val="600"/>
              </a:spcAft>
              <a:buClr>
                <a:srgbClr val="C00000"/>
              </a:buClr>
              <a:buFont typeface="Arial" panose="020B0604020202020204" pitchFamily="34" charset="0"/>
              <a:buChar char="•"/>
            </a:pPr>
            <a:r>
              <a:rPr lang="en-US" dirty="0"/>
              <a:t>Attach required PPCS documents, including PUR-CIR form and Scope of Services (PUR-SS) in Word, to the requisition.</a:t>
            </a:r>
          </a:p>
          <a:p>
            <a:pPr marL="0" lvl="1">
              <a:buClr>
                <a:srgbClr val="C00000"/>
              </a:buClr>
            </a:pPr>
            <a:r>
              <a:rPr lang="en-US" b="1" dirty="0"/>
              <a:t>4. Determine Contract Threshold</a:t>
            </a:r>
            <a:r>
              <a:rPr lang="en-US" dirty="0"/>
              <a:t> </a:t>
            </a:r>
          </a:p>
          <a:p>
            <a:pPr lvl="1" indent="-228600">
              <a:buClr>
                <a:srgbClr val="C00000"/>
              </a:buClr>
              <a:buFont typeface="Arial" panose="020B0604020202020204" pitchFamily="34" charset="0"/>
              <a:buChar char="•"/>
            </a:pPr>
            <a:r>
              <a:rPr lang="en-US" dirty="0"/>
              <a:t>$5,000 or less</a:t>
            </a:r>
          </a:p>
          <a:p>
            <a:pPr lvl="1" indent="-228600">
              <a:buClr>
                <a:srgbClr val="C00000"/>
              </a:buClr>
              <a:buFont typeface="Arial" panose="020B0604020202020204" pitchFamily="34" charset="0"/>
              <a:buChar char="•"/>
            </a:pPr>
            <a:r>
              <a:rPr lang="en-US" dirty="0"/>
              <a:t>$5,001 - $49,999</a:t>
            </a:r>
          </a:p>
          <a:p>
            <a:pPr lvl="1" indent="-228600">
              <a:spcAft>
                <a:spcPts val="600"/>
              </a:spcAft>
              <a:buClr>
                <a:srgbClr val="C00000"/>
              </a:buClr>
              <a:buFont typeface="Arial" panose="020B0604020202020204" pitchFamily="34" charset="0"/>
              <a:buChar char="•"/>
            </a:pPr>
            <a:r>
              <a:rPr lang="en-US" dirty="0"/>
              <a:t>$50,000</a:t>
            </a:r>
          </a:p>
          <a:p>
            <a:pPr marL="228600" lvl="1">
              <a:buClr>
                <a:srgbClr val="C00000"/>
              </a:buClr>
            </a:pPr>
            <a:r>
              <a:rPr lang="en-US" sz="1600" dirty="0"/>
              <a:t>Thresholds are based on the same services with a 12-month period. Purchasing determines the applicable requirements.</a:t>
            </a:r>
          </a:p>
        </p:txBody>
      </p:sp>
    </p:spTree>
    <p:extLst>
      <p:ext uri="{BB962C8B-B14F-4D97-AF65-F5344CB8AC3E}">
        <p14:creationId xmlns:p14="http://schemas.microsoft.com/office/powerpoint/2010/main" val="344782473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0D539-BF73-B4DA-8921-BE844D23DE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CB1B230-58A0-AC75-2F34-D8C86B151E6C}"/>
              </a:ext>
            </a:extLst>
          </p:cNvPr>
          <p:cNvPicPr>
            <a:picLocks noChangeAspect="1"/>
          </p:cNvPicPr>
          <p:nvPr/>
        </p:nvPicPr>
        <p:blipFill rotWithShape="1">
          <a:blip r:embed="rId3"/>
          <a:srcRect t="87391"/>
          <a:stretch/>
        </p:blipFill>
        <p:spPr>
          <a:xfrm>
            <a:off x="1444743" y="5877932"/>
            <a:ext cx="9144793" cy="858624"/>
          </a:xfrm>
          <a:prstGeom prst="rect">
            <a:avLst/>
          </a:prstGeom>
        </p:spPr>
      </p:pic>
      <p:sp>
        <p:nvSpPr>
          <p:cNvPr id="7" name="Title 6">
            <a:extLst>
              <a:ext uri="{FF2B5EF4-FFF2-40B4-BE49-F238E27FC236}">
                <a16:creationId xmlns:a16="http://schemas.microsoft.com/office/drawing/2014/main" id="{747F3829-5F23-C335-0669-6609A5BDD902}"/>
              </a:ext>
            </a:extLst>
          </p:cNvPr>
          <p:cNvSpPr>
            <a:spLocks noGrp="1"/>
          </p:cNvSpPr>
          <p:nvPr>
            <p:ph type="title"/>
          </p:nvPr>
        </p:nvSpPr>
        <p:spPr>
          <a:xfrm>
            <a:off x="1358021" y="12802"/>
            <a:ext cx="9049712" cy="878885"/>
          </a:xfrm>
        </p:spPr>
        <p:txBody>
          <a:bodyPr>
            <a:normAutofit fontScale="90000"/>
          </a:bodyPr>
          <a:lstStyle/>
          <a:p>
            <a:r>
              <a:rPr lang="en-US" sz="4800" b="1" dirty="0">
                <a:solidFill>
                  <a:srgbClr val="A00B0B"/>
                </a:solidFill>
              </a:rPr>
              <a:t>Professional Services (PPCS) Workflow</a:t>
            </a:r>
            <a:endParaRPr lang="en-US" sz="4800" b="1" dirty="0">
              <a:solidFill>
                <a:srgbClr val="C00000"/>
              </a:solidFill>
              <a:latin typeface="+mn-lt"/>
            </a:endParaRPr>
          </a:p>
        </p:txBody>
      </p:sp>
      <p:sp>
        <p:nvSpPr>
          <p:cNvPr id="9" name="Content Placeholder 8">
            <a:extLst>
              <a:ext uri="{FF2B5EF4-FFF2-40B4-BE49-F238E27FC236}">
                <a16:creationId xmlns:a16="http://schemas.microsoft.com/office/drawing/2014/main" id="{7A8AAE5B-D5DE-EE70-389B-C2B75233D6B1}"/>
              </a:ext>
            </a:extLst>
          </p:cNvPr>
          <p:cNvSpPr>
            <a:spLocks noGrp="1"/>
          </p:cNvSpPr>
          <p:nvPr>
            <p:ph sz="half" idx="2"/>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010552E3-DE3D-D790-3D2A-C06741EDDDE1}"/>
              </a:ext>
            </a:extLst>
          </p:cNvPr>
          <p:cNvSpPr txBox="1"/>
          <p:nvPr/>
        </p:nvSpPr>
        <p:spPr>
          <a:xfrm>
            <a:off x="550752" y="777106"/>
            <a:ext cx="11090496" cy="3924151"/>
          </a:xfrm>
          <a:prstGeom prst="rect">
            <a:avLst/>
          </a:prstGeom>
          <a:noFill/>
        </p:spPr>
        <p:txBody>
          <a:bodyPr wrap="square">
            <a:spAutoFit/>
          </a:bodyPr>
          <a:lstStyle/>
          <a:p>
            <a:pPr marL="0" lvl="1">
              <a:buClr>
                <a:srgbClr val="C00000"/>
              </a:buClr>
            </a:pPr>
            <a:r>
              <a:rPr lang="en-US" b="1" dirty="0"/>
              <a:t>5. Purchasing Review &amp; Approval</a:t>
            </a:r>
            <a:r>
              <a:rPr lang="en-US" dirty="0"/>
              <a:t> </a:t>
            </a:r>
          </a:p>
          <a:p>
            <a:pPr lvl="1" indent="-228600">
              <a:buClr>
                <a:srgbClr val="C00000"/>
              </a:buClr>
              <a:buFont typeface="Arial" panose="020B0604020202020204" pitchFamily="34" charset="0"/>
              <a:buChar char="•"/>
            </a:pPr>
            <a:r>
              <a:rPr lang="en-US" dirty="0"/>
              <a:t>Purchasing reviews documents and obtains additional information as needed.</a:t>
            </a:r>
          </a:p>
          <a:p>
            <a:pPr lvl="1" indent="-228600">
              <a:buClr>
                <a:srgbClr val="C00000"/>
              </a:buClr>
              <a:buFont typeface="Arial" panose="020B0604020202020204" pitchFamily="34" charset="0"/>
              <a:buChar char="•"/>
            </a:pPr>
            <a:r>
              <a:rPr lang="en-US" dirty="0"/>
              <a:t>Purchasing coordinates contract signatures through DocuSign, when applicable. </a:t>
            </a:r>
          </a:p>
          <a:p>
            <a:pPr lvl="1" indent="-228600">
              <a:spcAft>
                <a:spcPts val="600"/>
              </a:spcAft>
              <a:buClr>
                <a:srgbClr val="C00000"/>
              </a:buClr>
              <a:buFont typeface="Arial" panose="020B0604020202020204" pitchFamily="34" charset="0"/>
              <a:buChar char="•"/>
            </a:pPr>
            <a:r>
              <a:rPr lang="en-US" dirty="0"/>
              <a:t>Purchasing issues Purchase Order (PO) and distributes the executed contract.</a:t>
            </a:r>
            <a:endParaRPr lang="en-US" b="1" dirty="0"/>
          </a:p>
          <a:p>
            <a:pPr>
              <a:buClr>
                <a:srgbClr val="C00000"/>
              </a:buClr>
            </a:pPr>
            <a:r>
              <a:rPr lang="en-US" b="1" dirty="0"/>
              <a:t>6. Contractor performs Work/Services</a:t>
            </a:r>
            <a:r>
              <a:rPr lang="en-US" dirty="0"/>
              <a:t> </a:t>
            </a:r>
          </a:p>
          <a:p>
            <a:pPr marL="457200" indent="-228600">
              <a:spcAft>
                <a:spcPts val="600"/>
              </a:spcAft>
              <a:buClr>
                <a:srgbClr val="C00000"/>
              </a:buClr>
              <a:buFont typeface="Arial" panose="020B0604020202020204" pitchFamily="34" charset="0"/>
              <a:buChar char="•"/>
            </a:pPr>
            <a:r>
              <a:rPr lang="en-US" dirty="0"/>
              <a:t>Work may begin only after the required contract approvals and PO are complete. </a:t>
            </a:r>
            <a:endParaRPr lang="en-US" b="1" dirty="0"/>
          </a:p>
          <a:p>
            <a:pPr marL="0" lvl="1">
              <a:buClr>
                <a:srgbClr val="C00000"/>
              </a:buClr>
            </a:pPr>
            <a:r>
              <a:rPr lang="en-US" b="1" dirty="0"/>
              <a:t>7. Monitor Services &amp; Process Payments</a:t>
            </a:r>
          </a:p>
          <a:p>
            <a:pPr marL="457200" indent="-228600">
              <a:buClr>
                <a:srgbClr val="C00000"/>
              </a:buClr>
              <a:buFont typeface="Arial" panose="020B0604020202020204" pitchFamily="34" charset="0"/>
              <a:buChar char="•"/>
            </a:pPr>
            <a:r>
              <a:rPr lang="en-US" dirty="0"/>
              <a:t>Project Manager verifies deliverables and Contractor performance. </a:t>
            </a:r>
          </a:p>
          <a:p>
            <a:pPr marL="457200" indent="-228600">
              <a:buClr>
                <a:srgbClr val="C00000"/>
              </a:buClr>
              <a:buFont typeface="Arial" panose="020B0604020202020204" pitchFamily="34" charset="0"/>
              <a:buChar char="•"/>
            </a:pPr>
            <a:r>
              <a:rPr lang="en-US" dirty="0"/>
              <a:t>Approved invoice(s) and submit them with the PO Receiving Report to Accounts Payable for payment. </a:t>
            </a:r>
          </a:p>
          <a:p>
            <a:pPr marL="457200" indent="-228600">
              <a:spcAft>
                <a:spcPts val="600"/>
              </a:spcAft>
              <a:buClr>
                <a:srgbClr val="C00000"/>
              </a:buClr>
              <a:buFont typeface="Arial" panose="020B0604020202020204" pitchFamily="34" charset="0"/>
              <a:buChar char="•"/>
            </a:pPr>
            <a:r>
              <a:rPr lang="en-US" dirty="0"/>
              <a:t>Notify Purchasing of issues or needed amendment before the contract expires (within 30 days of expiration).</a:t>
            </a:r>
          </a:p>
          <a:p>
            <a:pPr>
              <a:buClr>
                <a:srgbClr val="C00000"/>
              </a:buClr>
            </a:pPr>
            <a:r>
              <a:rPr lang="en-US" b="1" dirty="0"/>
              <a:t>7. Complete Contractor Evaluation </a:t>
            </a:r>
            <a:r>
              <a:rPr lang="en-US" dirty="0"/>
              <a:t>Contract. </a:t>
            </a:r>
          </a:p>
          <a:p>
            <a:pPr marL="457200" indent="-228600">
              <a:buClr>
                <a:srgbClr val="C00000"/>
              </a:buClr>
              <a:buFont typeface="Arial" panose="020B0604020202020204" pitchFamily="34" charset="0"/>
              <a:buChar char="•"/>
            </a:pPr>
            <a:r>
              <a:rPr lang="en-US" dirty="0"/>
              <a:t>Project Manager completes and signs the Contractor Evaluation Form (PUR-PE) after services are complete.</a:t>
            </a:r>
          </a:p>
          <a:p>
            <a:pPr marL="457200" indent="-228600">
              <a:buClr>
                <a:srgbClr val="C00000"/>
              </a:buClr>
              <a:buFont typeface="Arial" panose="020B0604020202020204" pitchFamily="34" charset="0"/>
              <a:buChar char="•"/>
            </a:pPr>
            <a:r>
              <a:rPr lang="en-US" dirty="0"/>
              <a:t>Email the evaluation to </a:t>
            </a:r>
            <a:r>
              <a:rPr lang="en-US" dirty="0">
                <a:hlinkClick r:id="rId4"/>
              </a:rPr>
              <a:t>purchasing@louisiana.edu</a:t>
            </a:r>
            <a:r>
              <a:rPr lang="en-US" dirty="0"/>
              <a:t> to close out the contract file.</a:t>
            </a:r>
          </a:p>
        </p:txBody>
      </p:sp>
    </p:spTree>
    <p:extLst>
      <p:ext uri="{BB962C8B-B14F-4D97-AF65-F5344CB8AC3E}">
        <p14:creationId xmlns:p14="http://schemas.microsoft.com/office/powerpoint/2010/main" val="427133016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77D8E-6026-E4C5-63B0-89860837B77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099E783-E1E6-7CA6-5BF7-A2D582B06344}"/>
              </a:ext>
            </a:extLst>
          </p:cNvPr>
          <p:cNvPicPr>
            <a:picLocks noChangeAspect="1"/>
          </p:cNvPicPr>
          <p:nvPr/>
        </p:nvPicPr>
        <p:blipFill rotWithShape="1">
          <a:blip r:embed="rId3"/>
          <a:srcRect t="87391"/>
          <a:stretch/>
        </p:blipFill>
        <p:spPr>
          <a:xfrm>
            <a:off x="1735973" y="5986574"/>
            <a:ext cx="9144793" cy="858624"/>
          </a:xfrm>
          <a:prstGeom prst="rect">
            <a:avLst/>
          </a:prstGeom>
        </p:spPr>
      </p:pic>
      <p:sp>
        <p:nvSpPr>
          <p:cNvPr id="7" name="Title 6">
            <a:extLst>
              <a:ext uri="{FF2B5EF4-FFF2-40B4-BE49-F238E27FC236}">
                <a16:creationId xmlns:a16="http://schemas.microsoft.com/office/drawing/2014/main" id="{7BF531DF-9CBF-2909-63D9-E4A98F6D1822}"/>
              </a:ext>
            </a:extLst>
          </p:cNvPr>
          <p:cNvSpPr>
            <a:spLocks noGrp="1"/>
          </p:cNvSpPr>
          <p:nvPr>
            <p:ph type="title"/>
          </p:nvPr>
        </p:nvSpPr>
        <p:spPr>
          <a:xfrm>
            <a:off x="550752" y="12802"/>
            <a:ext cx="11155379" cy="878885"/>
          </a:xfrm>
        </p:spPr>
        <p:txBody>
          <a:bodyPr>
            <a:normAutofit fontScale="90000"/>
          </a:bodyPr>
          <a:lstStyle/>
          <a:p>
            <a:r>
              <a:rPr lang="en-US" b="1" dirty="0">
                <a:solidFill>
                  <a:srgbClr val="A00B0B"/>
                </a:solidFill>
              </a:rPr>
              <a:t>Professional Services (PPCS) Important Reminders</a:t>
            </a:r>
            <a:endParaRPr lang="en-US" b="1" dirty="0">
              <a:solidFill>
                <a:srgbClr val="C00000"/>
              </a:solidFill>
              <a:latin typeface="+mn-lt"/>
            </a:endParaRPr>
          </a:p>
        </p:txBody>
      </p:sp>
      <p:sp>
        <p:nvSpPr>
          <p:cNvPr id="9" name="Content Placeholder 8">
            <a:extLst>
              <a:ext uri="{FF2B5EF4-FFF2-40B4-BE49-F238E27FC236}">
                <a16:creationId xmlns:a16="http://schemas.microsoft.com/office/drawing/2014/main" id="{141E04F3-8AAA-7334-734E-D8710C18F3FD}"/>
              </a:ext>
            </a:extLst>
          </p:cNvPr>
          <p:cNvSpPr>
            <a:spLocks noGrp="1"/>
          </p:cNvSpPr>
          <p:nvPr>
            <p:ph sz="half" idx="2"/>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7E101E71-A0B6-60ED-550A-034EAC29C9D4}"/>
              </a:ext>
            </a:extLst>
          </p:cNvPr>
          <p:cNvSpPr txBox="1"/>
          <p:nvPr/>
        </p:nvSpPr>
        <p:spPr>
          <a:xfrm>
            <a:off x="550752" y="777106"/>
            <a:ext cx="11090496" cy="4278094"/>
          </a:xfrm>
          <a:prstGeom prst="rect">
            <a:avLst/>
          </a:prstGeom>
          <a:noFill/>
        </p:spPr>
        <p:txBody>
          <a:bodyPr wrap="square">
            <a:spAutoFit/>
          </a:bodyPr>
          <a:lstStyle/>
          <a:p>
            <a:pPr marL="0" lvl="1">
              <a:buClr>
                <a:srgbClr val="C00000"/>
              </a:buClr>
            </a:pPr>
            <a:r>
              <a:rPr lang="en-US" b="1" dirty="0"/>
              <a:t>Payment &amp; Travel</a:t>
            </a:r>
            <a:r>
              <a:rPr lang="en-US" dirty="0"/>
              <a:t> </a:t>
            </a:r>
          </a:p>
          <a:p>
            <a:pPr lvl="1" indent="-228600">
              <a:buClr>
                <a:srgbClr val="C00000"/>
              </a:buClr>
              <a:buFont typeface="Arial" panose="020B0604020202020204" pitchFamily="34" charset="0"/>
              <a:buChar char="•"/>
            </a:pPr>
            <a:r>
              <a:rPr lang="en-US" dirty="0"/>
              <a:t>No advance payments or deposits</a:t>
            </a:r>
          </a:p>
          <a:p>
            <a:pPr lvl="1" indent="-228600">
              <a:buClr>
                <a:srgbClr val="C00000"/>
              </a:buClr>
              <a:buFont typeface="Arial" panose="020B0604020202020204" pitchFamily="34" charset="0"/>
              <a:buChar char="•"/>
            </a:pPr>
            <a:r>
              <a:rPr lang="en-US" dirty="0"/>
              <a:t>Include travel in the contractor's fee whenever possible. </a:t>
            </a:r>
          </a:p>
          <a:p>
            <a:pPr lvl="1" indent="-228600">
              <a:spcAft>
                <a:spcPts val="1200"/>
              </a:spcAft>
              <a:buClr>
                <a:srgbClr val="C00000"/>
              </a:buClr>
              <a:buFont typeface="Arial" panose="020B0604020202020204" pitchFamily="34" charset="0"/>
              <a:buChar char="•"/>
            </a:pPr>
            <a:r>
              <a:rPr lang="en-US" dirty="0"/>
              <a:t>Otherwise, follow PPM-49. Required receipts and supporting documentation must accompany reimbursement requests. </a:t>
            </a:r>
            <a:endParaRPr lang="en-US" b="1" dirty="0"/>
          </a:p>
          <a:p>
            <a:pPr marL="0" lvl="1">
              <a:buClr>
                <a:srgbClr val="C00000"/>
              </a:buClr>
            </a:pPr>
            <a:r>
              <a:rPr lang="en-US" b="1" dirty="0"/>
              <a:t>Required Documentation</a:t>
            </a:r>
          </a:p>
          <a:p>
            <a:pPr marL="457200" indent="-228600">
              <a:buClr>
                <a:srgbClr val="C00000"/>
              </a:buClr>
              <a:buFont typeface="Arial" panose="020B0604020202020204" pitchFamily="34" charset="0"/>
              <a:buChar char="•"/>
            </a:pPr>
            <a:r>
              <a:rPr lang="en-US" dirty="0"/>
              <a:t>PUR-CIR must be completed and signed by the Contractor. </a:t>
            </a:r>
          </a:p>
          <a:p>
            <a:pPr marL="457200" indent="-228600">
              <a:buClr>
                <a:srgbClr val="C00000"/>
              </a:buClr>
              <a:buFont typeface="Arial" panose="020B0604020202020204" pitchFamily="34" charset="0"/>
              <a:buChar char="•"/>
            </a:pPr>
            <a:r>
              <a:rPr lang="en-US" dirty="0"/>
              <a:t>PUR-SS must clearly describe services, deliverables, and payment terms. </a:t>
            </a:r>
          </a:p>
          <a:p>
            <a:pPr marL="457200" indent="-228600">
              <a:spcAft>
                <a:spcPts val="1200"/>
              </a:spcAft>
              <a:buClr>
                <a:srgbClr val="C00000"/>
              </a:buClr>
              <a:buFont typeface="Arial" panose="020B0604020202020204" pitchFamily="34" charset="0"/>
              <a:buChar char="•"/>
            </a:pPr>
            <a:r>
              <a:rPr lang="en-US" dirty="0"/>
              <a:t>Attach the Contractor's quote, proposal, or agreement as applicable.</a:t>
            </a:r>
          </a:p>
          <a:p>
            <a:pPr>
              <a:buClr>
                <a:srgbClr val="C00000"/>
              </a:buClr>
            </a:pPr>
            <a:r>
              <a:rPr lang="en-US" b="1" dirty="0"/>
              <a:t>Plan Ahead</a:t>
            </a:r>
            <a:r>
              <a:rPr lang="en-US" dirty="0"/>
              <a:t> </a:t>
            </a:r>
          </a:p>
          <a:p>
            <a:pPr marL="457200" indent="-228600">
              <a:buClr>
                <a:srgbClr val="C00000"/>
              </a:buClr>
              <a:buFont typeface="Arial" panose="020B0604020202020204" pitchFamily="34" charset="0"/>
              <a:buChar char="•"/>
            </a:pPr>
            <a:r>
              <a:rPr lang="en-US" dirty="0"/>
              <a:t>Submit requisitions well before the anticipated start date. </a:t>
            </a:r>
          </a:p>
          <a:p>
            <a:pPr marL="457200" indent="-228600">
              <a:buClr>
                <a:srgbClr val="C00000"/>
              </a:buClr>
              <a:buFont typeface="Arial" panose="020B0604020202020204" pitchFamily="34" charset="0"/>
              <a:buChar char="•"/>
            </a:pPr>
            <a:r>
              <a:rPr lang="en-US" dirty="0"/>
              <a:t>Never sign a Contractor's agreement on behalf of the University. </a:t>
            </a:r>
          </a:p>
          <a:p>
            <a:pPr marL="457200" indent="-228600">
              <a:buClr>
                <a:srgbClr val="C00000"/>
              </a:buClr>
              <a:buFont typeface="Arial" panose="020B0604020202020204" pitchFamily="34" charset="0"/>
              <a:buChar char="•"/>
            </a:pPr>
            <a:r>
              <a:rPr lang="en-US" dirty="0"/>
              <a:t>Do not begin work before the required approvals and PO are in place. </a:t>
            </a:r>
          </a:p>
          <a:p>
            <a:pPr marL="457200" indent="-228600">
              <a:buClr>
                <a:srgbClr val="C00000"/>
              </a:buClr>
              <a:buFont typeface="Arial" panose="020B0604020202020204" pitchFamily="34" charset="0"/>
              <a:buChar char="•"/>
            </a:pPr>
            <a:r>
              <a:rPr lang="en-US" dirty="0"/>
              <a:t>Submit amendments before the existing contract expires.</a:t>
            </a:r>
          </a:p>
        </p:txBody>
      </p:sp>
    </p:spTree>
    <p:extLst>
      <p:ext uri="{BB962C8B-B14F-4D97-AF65-F5344CB8AC3E}">
        <p14:creationId xmlns:p14="http://schemas.microsoft.com/office/powerpoint/2010/main" val="275994453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4BAED-A794-2E61-2722-5F5AC0D6070D}"/>
            </a:ext>
          </a:extLst>
        </p:cNvPr>
        <p:cNvGrpSpPr/>
        <p:nvPr/>
      </p:nvGrpSpPr>
      <p:grpSpPr>
        <a:xfrm>
          <a:off x="0" y="0"/>
          <a:ext cx="0" cy="0"/>
          <a:chOff x="0" y="0"/>
          <a:chExt cx="0" cy="0"/>
        </a:xfrm>
      </p:grpSpPr>
      <p:pic>
        <p:nvPicPr>
          <p:cNvPr id="6" name="Picture 5" descr="Branded Powerpoint Pages4.jpg">
            <a:extLst>
              <a:ext uri="{FF2B5EF4-FFF2-40B4-BE49-F238E27FC236}">
                <a16:creationId xmlns:a16="http://schemas.microsoft.com/office/drawing/2014/main" id="{1DF9E5E8-C792-B6BA-D0BA-F29AF335F2F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86686"/>
          <a:stretch/>
        </p:blipFill>
        <p:spPr>
          <a:xfrm>
            <a:off x="1633329" y="5901711"/>
            <a:ext cx="8714949" cy="864921"/>
          </a:xfrm>
          <a:prstGeom prst="rect">
            <a:avLst/>
          </a:prstGeom>
        </p:spPr>
      </p:pic>
      <p:sp>
        <p:nvSpPr>
          <p:cNvPr id="4" name="Rectangle 3">
            <a:extLst>
              <a:ext uri="{FF2B5EF4-FFF2-40B4-BE49-F238E27FC236}">
                <a16:creationId xmlns:a16="http://schemas.microsoft.com/office/drawing/2014/main" id="{979A34B2-4352-6A5E-F36F-DF25E3F4FC1B}"/>
              </a:ext>
            </a:extLst>
          </p:cNvPr>
          <p:cNvSpPr/>
          <p:nvPr/>
        </p:nvSpPr>
        <p:spPr>
          <a:xfrm>
            <a:off x="357301" y="0"/>
            <a:ext cx="11267009" cy="707886"/>
          </a:xfrm>
          <a:prstGeom prst="rect">
            <a:avLst/>
          </a:prstGeom>
        </p:spPr>
        <p:txBody>
          <a:bodyPr wrap="square">
            <a:spAutoFit/>
          </a:bodyPr>
          <a:lstStyle/>
          <a:p>
            <a:pPr algn="ctr"/>
            <a:r>
              <a:rPr lang="en-US" sz="4000" b="1" dirty="0">
                <a:solidFill>
                  <a:srgbClr val="AD0313"/>
                </a:solidFill>
              </a:rPr>
              <a:t>Exceptions to Competition</a:t>
            </a:r>
            <a:endParaRPr lang="en-US" sz="1600" b="1" dirty="0">
              <a:solidFill>
                <a:srgbClr val="AD0313"/>
              </a:solidFill>
            </a:endParaRPr>
          </a:p>
        </p:txBody>
      </p:sp>
      <p:sp>
        <p:nvSpPr>
          <p:cNvPr id="7" name="TextBox 6">
            <a:extLst>
              <a:ext uri="{FF2B5EF4-FFF2-40B4-BE49-F238E27FC236}">
                <a16:creationId xmlns:a16="http://schemas.microsoft.com/office/drawing/2014/main" id="{D96DFA02-CB56-9D3B-3C3D-3A7CDB71FA11}"/>
              </a:ext>
            </a:extLst>
          </p:cNvPr>
          <p:cNvSpPr txBox="1"/>
          <p:nvPr/>
        </p:nvSpPr>
        <p:spPr>
          <a:xfrm>
            <a:off x="1506614" y="707886"/>
            <a:ext cx="9154160" cy="338554"/>
          </a:xfrm>
          <a:prstGeom prst="rect">
            <a:avLst/>
          </a:prstGeom>
          <a:noFill/>
        </p:spPr>
        <p:txBody>
          <a:bodyPr wrap="square" rtlCol="0">
            <a:spAutoFit/>
          </a:bodyPr>
          <a:lstStyle/>
          <a:p>
            <a:r>
              <a:rPr lang="en-US" sz="1400" i="1" dirty="0"/>
              <a:t>Forms providing justification are required to process these transactions. Check for instructions at purchasing.</a:t>
            </a:r>
            <a:r>
              <a:rPr lang="en-US" sz="1600" i="1" dirty="0"/>
              <a:t>louisiana</a:t>
            </a:r>
            <a:r>
              <a:rPr lang="en-US" sz="1400" i="1" dirty="0"/>
              <a:t>.edu.</a:t>
            </a:r>
          </a:p>
        </p:txBody>
      </p:sp>
      <p:pic>
        <p:nvPicPr>
          <p:cNvPr id="12" name="Picture 11">
            <a:extLst>
              <a:ext uri="{FF2B5EF4-FFF2-40B4-BE49-F238E27FC236}">
                <a16:creationId xmlns:a16="http://schemas.microsoft.com/office/drawing/2014/main" id="{6F8751B2-C064-3D15-466B-B02FD7243BB8}"/>
              </a:ext>
            </a:extLst>
          </p:cNvPr>
          <p:cNvPicPr>
            <a:picLocks noChangeAspect="1"/>
          </p:cNvPicPr>
          <p:nvPr/>
        </p:nvPicPr>
        <p:blipFill>
          <a:blip r:embed="rId4"/>
          <a:stretch>
            <a:fillRect/>
          </a:stretch>
        </p:blipFill>
        <p:spPr>
          <a:xfrm>
            <a:off x="2306082" y="956288"/>
            <a:ext cx="7555225" cy="4945423"/>
          </a:xfrm>
          <a:prstGeom prst="rect">
            <a:avLst/>
          </a:prstGeom>
        </p:spPr>
      </p:pic>
    </p:spTree>
    <p:extLst>
      <p:ext uri="{BB962C8B-B14F-4D97-AF65-F5344CB8AC3E}">
        <p14:creationId xmlns:p14="http://schemas.microsoft.com/office/powerpoint/2010/main" val="4075932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A62DB8-73F9-397F-FC9A-61CF8F4B7E84}"/>
              </a:ext>
            </a:extLst>
          </p:cNvPr>
          <p:cNvPicPr>
            <a:picLocks noChangeAspect="1"/>
          </p:cNvPicPr>
          <p:nvPr/>
        </p:nvPicPr>
        <p:blipFill rotWithShape="1">
          <a:blip r:embed="rId3"/>
          <a:srcRect t="87391"/>
          <a:stretch/>
        </p:blipFill>
        <p:spPr>
          <a:xfrm>
            <a:off x="1399476" y="5934753"/>
            <a:ext cx="9144793" cy="858624"/>
          </a:xfrm>
          <a:prstGeom prst="rect">
            <a:avLst/>
          </a:prstGeom>
        </p:spPr>
      </p:pic>
      <p:sp>
        <p:nvSpPr>
          <p:cNvPr id="7" name="Title 6">
            <a:extLst>
              <a:ext uri="{FF2B5EF4-FFF2-40B4-BE49-F238E27FC236}">
                <a16:creationId xmlns:a16="http://schemas.microsoft.com/office/drawing/2014/main" id="{45625BB3-0846-E605-49BA-C35B4DA0373E}"/>
              </a:ext>
            </a:extLst>
          </p:cNvPr>
          <p:cNvSpPr>
            <a:spLocks noGrp="1"/>
          </p:cNvSpPr>
          <p:nvPr>
            <p:ph type="title"/>
          </p:nvPr>
        </p:nvSpPr>
        <p:spPr>
          <a:xfrm>
            <a:off x="787399" y="44303"/>
            <a:ext cx="10617200" cy="878885"/>
          </a:xfrm>
        </p:spPr>
        <p:txBody>
          <a:bodyPr>
            <a:normAutofit/>
          </a:bodyPr>
          <a:lstStyle/>
          <a:p>
            <a:r>
              <a:rPr lang="en-US" sz="4800" b="1" dirty="0">
                <a:solidFill>
                  <a:srgbClr val="AD0313"/>
                </a:solidFill>
                <a:latin typeface="+mn-lt"/>
              </a:rPr>
              <a:t>Exceptions to Competition - </a:t>
            </a:r>
            <a:r>
              <a:rPr lang="en-US" sz="4800" b="1" i="1" dirty="0">
                <a:solidFill>
                  <a:srgbClr val="AD0313"/>
                </a:solidFill>
                <a:latin typeface="+mn-lt"/>
              </a:rPr>
              <a:t>continued</a:t>
            </a:r>
          </a:p>
        </p:txBody>
      </p:sp>
      <p:sp>
        <p:nvSpPr>
          <p:cNvPr id="9" name="Content Placeholder 8">
            <a:extLst>
              <a:ext uri="{FF2B5EF4-FFF2-40B4-BE49-F238E27FC236}">
                <a16:creationId xmlns:a16="http://schemas.microsoft.com/office/drawing/2014/main" id="{E056B0A6-7798-7033-278F-635E29685E57}"/>
              </a:ext>
            </a:extLst>
          </p:cNvPr>
          <p:cNvSpPr>
            <a:spLocks noGrp="1"/>
          </p:cNvSpPr>
          <p:nvPr>
            <p:ph sz="half" idx="1"/>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4" name="Rectangle 3">
            <a:extLst>
              <a:ext uri="{FF2B5EF4-FFF2-40B4-BE49-F238E27FC236}">
                <a16:creationId xmlns:a16="http://schemas.microsoft.com/office/drawing/2014/main" id="{022E741F-DC1B-3C45-75E0-4C087205DF4C}"/>
              </a:ext>
            </a:extLst>
          </p:cNvPr>
          <p:cNvSpPr/>
          <p:nvPr/>
        </p:nvSpPr>
        <p:spPr>
          <a:xfrm>
            <a:off x="599108" y="1011265"/>
            <a:ext cx="10993782" cy="4685898"/>
          </a:xfrm>
          <a:prstGeom prst="rect">
            <a:avLst/>
          </a:prstGeom>
          <a:ln>
            <a:solidFill>
              <a:schemeClr val="tx1"/>
            </a:solidFill>
          </a:ln>
        </p:spPr>
        <p:txBody>
          <a:bodyPr wrap="square" numCol="2">
            <a:spAutoFit/>
          </a:bodyPr>
          <a:lstStyle/>
          <a:p>
            <a:pPr marL="457200" indent="-457200">
              <a:spcBef>
                <a:spcPts val="600"/>
              </a:spcBef>
              <a:buFont typeface="+mj-lt"/>
              <a:buAutoNum type="arabicPeriod"/>
            </a:pPr>
            <a:r>
              <a:rPr lang="en-US" sz="2800" dirty="0">
                <a:latin typeface="+mj-lt"/>
              </a:rPr>
              <a:t>Totals less than $5,000.00 </a:t>
            </a:r>
          </a:p>
          <a:p>
            <a:pPr marL="457200" indent="-457200">
              <a:spcBef>
                <a:spcPts val="600"/>
              </a:spcBef>
              <a:buFont typeface="+mj-lt"/>
              <a:buAutoNum type="arabicPeriod"/>
            </a:pPr>
            <a:r>
              <a:rPr lang="en-US" sz="2800" dirty="0">
                <a:latin typeface="+mj-lt"/>
              </a:rPr>
              <a:t>Property Leases/Rental </a:t>
            </a:r>
          </a:p>
          <a:p>
            <a:pPr marL="457200" indent="-457200">
              <a:spcBef>
                <a:spcPts val="600"/>
              </a:spcBef>
              <a:buFont typeface="+mj-lt"/>
              <a:buAutoNum type="arabicPeriod"/>
            </a:pPr>
            <a:r>
              <a:rPr lang="en-US" sz="2800" dirty="0">
                <a:latin typeface="+mj-lt"/>
              </a:rPr>
              <a:t>Animal Purchases</a:t>
            </a:r>
          </a:p>
          <a:p>
            <a:pPr marL="457200" indent="-457200">
              <a:spcBef>
                <a:spcPts val="600"/>
              </a:spcBef>
              <a:buFont typeface="+mj-lt"/>
              <a:buAutoNum type="arabicPeriod"/>
            </a:pPr>
            <a:r>
              <a:rPr lang="en-US" sz="2800" dirty="0">
                <a:latin typeface="+mj-lt"/>
              </a:rPr>
              <a:t>Publications </a:t>
            </a:r>
          </a:p>
          <a:p>
            <a:pPr marL="457200" indent="-457200">
              <a:spcBef>
                <a:spcPts val="600"/>
              </a:spcBef>
              <a:buFont typeface="+mj-lt"/>
              <a:buAutoNum type="arabicPeriod"/>
            </a:pPr>
            <a:r>
              <a:rPr lang="en-US" sz="2800" dirty="0">
                <a:latin typeface="+mj-lt"/>
              </a:rPr>
              <a:t>Termite Service Renewals</a:t>
            </a:r>
          </a:p>
          <a:p>
            <a:pPr marL="457200" indent="-457200">
              <a:spcBef>
                <a:spcPts val="600"/>
              </a:spcBef>
              <a:buFont typeface="+mj-lt"/>
              <a:buAutoNum type="arabicPeriod"/>
            </a:pPr>
            <a:r>
              <a:rPr lang="en-US" sz="2800" dirty="0">
                <a:latin typeface="+mj-lt"/>
              </a:rPr>
              <a:t>Used Equipment </a:t>
            </a:r>
          </a:p>
          <a:p>
            <a:pPr lvl="1">
              <a:spcBef>
                <a:spcPts val="600"/>
              </a:spcBef>
            </a:pPr>
            <a:r>
              <a:rPr lang="en-US" sz="2400" i="1" dirty="0">
                <a:latin typeface="+mj-lt"/>
              </a:rPr>
              <a:t>- requires special approval</a:t>
            </a:r>
            <a:endParaRPr lang="en-US" sz="2800" i="1" dirty="0">
              <a:latin typeface="+mj-lt"/>
            </a:endParaRPr>
          </a:p>
          <a:p>
            <a:pPr marL="457200" indent="-457200">
              <a:spcBef>
                <a:spcPts val="600"/>
              </a:spcBef>
              <a:buFont typeface="+mj-lt"/>
              <a:buAutoNum type="arabicPeriod"/>
            </a:pPr>
            <a:r>
              <a:rPr lang="en-US" sz="2800" dirty="0">
                <a:latin typeface="+mj-lt"/>
              </a:rPr>
              <a:t> Intergovernmental Purchases </a:t>
            </a:r>
          </a:p>
          <a:p>
            <a:pPr marL="457200" indent="-457200">
              <a:spcBef>
                <a:spcPts val="600"/>
              </a:spcBef>
              <a:buFont typeface="+mj-lt"/>
              <a:buAutoNum type="arabicPeriod"/>
            </a:pPr>
            <a:r>
              <a:rPr lang="en-US" sz="2800" dirty="0">
                <a:latin typeface="+mj-lt"/>
              </a:rPr>
              <a:t> Advertising </a:t>
            </a:r>
          </a:p>
          <a:p>
            <a:pPr marL="457200" indent="-457200">
              <a:spcBef>
                <a:spcPts val="600"/>
              </a:spcBef>
              <a:buFont typeface="+mj-lt"/>
              <a:buAutoNum type="arabicPeriod"/>
            </a:pPr>
            <a:r>
              <a:rPr lang="en-US" sz="2800" dirty="0">
                <a:latin typeface="+mj-lt"/>
              </a:rPr>
              <a:t> Utilities </a:t>
            </a:r>
          </a:p>
          <a:p>
            <a:pPr marL="457200" indent="-457200">
              <a:spcBef>
                <a:spcPts val="600"/>
              </a:spcBef>
              <a:buFont typeface="+mj-lt"/>
              <a:buAutoNum type="arabicPeriod"/>
            </a:pPr>
            <a:r>
              <a:rPr lang="en-US" sz="2800" dirty="0">
                <a:latin typeface="+mj-lt"/>
              </a:rPr>
              <a:t> Art Exhibits &amp; transport services </a:t>
            </a:r>
          </a:p>
          <a:p>
            <a:pPr marL="457200" indent="-457200">
              <a:spcBef>
                <a:spcPts val="600"/>
              </a:spcBef>
              <a:buFont typeface="+mj-lt"/>
              <a:buAutoNum type="arabicPeriod"/>
            </a:pPr>
            <a:r>
              <a:rPr lang="en-US" sz="2800" dirty="0">
                <a:latin typeface="+mj-lt"/>
              </a:rPr>
              <a:t> Subscription purchases </a:t>
            </a:r>
          </a:p>
          <a:p>
            <a:pPr marL="457200" indent="-457200">
              <a:spcBef>
                <a:spcPts val="600"/>
              </a:spcBef>
              <a:buFont typeface="+mj-lt"/>
              <a:buAutoNum type="arabicPeriod"/>
            </a:pPr>
            <a:r>
              <a:rPr lang="en-US" sz="2800" dirty="0">
                <a:latin typeface="+mj-lt"/>
              </a:rPr>
              <a:t> Orders for items on annual POs  already competitively bid </a:t>
            </a:r>
          </a:p>
          <a:p>
            <a:pPr marL="457200" indent="-457200">
              <a:spcBef>
                <a:spcPts val="600"/>
              </a:spcBef>
              <a:buFont typeface="+mj-lt"/>
              <a:buAutoNum type="arabicPeriod"/>
            </a:pPr>
            <a:r>
              <a:rPr lang="en-US" sz="2800" dirty="0">
                <a:latin typeface="+mj-lt"/>
              </a:rPr>
              <a:t> Musical Instruments up to $10,000.00</a:t>
            </a:r>
            <a:endParaRPr lang="en-US" sz="2800" i="0" dirty="0">
              <a:solidFill>
                <a:srgbClr val="333333"/>
              </a:solidFill>
              <a:effectLst/>
              <a:latin typeface="+mj-lt"/>
            </a:endParaRPr>
          </a:p>
        </p:txBody>
      </p:sp>
    </p:spTree>
    <p:extLst>
      <p:ext uri="{BB962C8B-B14F-4D97-AF65-F5344CB8AC3E}">
        <p14:creationId xmlns:p14="http://schemas.microsoft.com/office/powerpoint/2010/main" val="1176893648"/>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C7398B9-8844-774F-FB61-2BA4B945D241}"/>
              </a:ext>
            </a:extLst>
          </p:cNvPr>
          <p:cNvPicPr>
            <a:picLocks noChangeAspect="1"/>
          </p:cNvPicPr>
          <p:nvPr/>
        </p:nvPicPr>
        <p:blipFill rotWithShape="1">
          <a:blip r:embed="rId3"/>
          <a:srcRect t="87455"/>
          <a:stretch/>
        </p:blipFill>
        <p:spPr>
          <a:xfrm>
            <a:off x="796705" y="5773023"/>
            <a:ext cx="9914970" cy="854296"/>
          </a:xfrm>
          <a:prstGeom prst="rect">
            <a:avLst/>
          </a:prstGeom>
        </p:spPr>
      </p:pic>
      <p:pic>
        <p:nvPicPr>
          <p:cNvPr id="4" name="Picture 4" descr="Image preview"/>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11662"/>
          <a:stretch/>
        </p:blipFill>
        <p:spPr bwMode="auto">
          <a:xfrm>
            <a:off x="6134779" y="2643450"/>
            <a:ext cx="3413009" cy="3154710"/>
          </a:xfrm>
          <a:prstGeom prst="rect">
            <a:avLst/>
          </a:prstGeom>
          <a:noFill/>
          <a:effectLst>
            <a:softEdge rad="76200"/>
          </a:effectLst>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0CC64E5-6B5D-DC39-87E3-88F91BD1A263}"/>
              </a:ext>
            </a:extLst>
          </p:cNvPr>
          <p:cNvSpPr/>
          <p:nvPr/>
        </p:nvSpPr>
        <p:spPr>
          <a:xfrm>
            <a:off x="577515" y="79157"/>
            <a:ext cx="10895339" cy="76944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a:rPr>
              <a:t>A</a:t>
            </a:r>
            <a:r>
              <a:rPr lang="en-US" sz="4400" b="1" dirty="0">
                <a:solidFill>
                  <a:srgbClr val="C00000"/>
                </a:solidFill>
                <a:effectLst>
                  <a:outerShdw blurRad="38100" dist="38100" dir="2700000" algn="tl">
                    <a:srgbClr val="000000">
                      <a:alpha val="43137"/>
                    </a:srgbClr>
                  </a:outerShdw>
                </a:effectLst>
                <a:latin typeface="Calibri"/>
              </a:rPr>
              <a:t>voiding Delays</a:t>
            </a:r>
            <a:endParaRPr kumimoji="0" lang="en-US" sz="4400" b="1" i="0"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Calibri"/>
            </a:endParaRPr>
          </a:p>
        </p:txBody>
      </p:sp>
      <p:sp>
        <p:nvSpPr>
          <p:cNvPr id="2" name="TextBox 1"/>
          <p:cNvSpPr txBox="1"/>
          <p:nvPr/>
        </p:nvSpPr>
        <p:spPr>
          <a:xfrm>
            <a:off x="8528674" y="5213385"/>
            <a:ext cx="3053131" cy="584775"/>
          </a:xfrm>
          <a:prstGeom prst="rect">
            <a:avLst/>
          </a:prstGeom>
          <a:noFill/>
        </p:spPr>
        <p:txBody>
          <a:bodyPr wrap="square" rtlCol="0">
            <a:spAutoFit/>
          </a:bodyPr>
          <a:lstStyle/>
          <a:p>
            <a:r>
              <a:rPr lang="en-US" sz="3200" b="1" dirty="0"/>
              <a:t>“I’m sorry but…”</a:t>
            </a:r>
          </a:p>
        </p:txBody>
      </p:sp>
      <p:sp>
        <p:nvSpPr>
          <p:cNvPr id="3" name="TextBox 2">
            <a:extLst>
              <a:ext uri="{FF2B5EF4-FFF2-40B4-BE49-F238E27FC236}">
                <a16:creationId xmlns:a16="http://schemas.microsoft.com/office/drawing/2014/main" id="{CD9691FE-9EB2-B337-7AE2-6A953467CE41}"/>
              </a:ext>
            </a:extLst>
          </p:cNvPr>
          <p:cNvSpPr txBox="1"/>
          <p:nvPr/>
        </p:nvSpPr>
        <p:spPr>
          <a:xfrm>
            <a:off x="577515" y="848598"/>
            <a:ext cx="11114529" cy="4154984"/>
          </a:xfrm>
          <a:prstGeom prst="rect">
            <a:avLst/>
          </a:prstGeom>
          <a:noFill/>
        </p:spPr>
        <p:txBody>
          <a:bodyPr wrap="square" numCol="2" rtlCol="0">
            <a:spAutoFit/>
          </a:bodyPr>
          <a:lstStyle/>
          <a:p>
            <a:pPr marL="285750" indent="-285750">
              <a:buFont typeface="Calibri" panose="020F0502020204030204" pitchFamily="34" charset="0"/>
              <a:buChar char="×"/>
            </a:pPr>
            <a:r>
              <a:rPr lang="en-US" sz="2400" dirty="0"/>
              <a:t>Quote missing or expired </a:t>
            </a:r>
          </a:p>
          <a:p>
            <a:pPr marL="285750" indent="-285750">
              <a:buFont typeface="Calibri" panose="020F0502020204030204" pitchFamily="34" charset="0"/>
              <a:buChar char="×"/>
            </a:pPr>
            <a:r>
              <a:rPr lang="en-US" sz="2400" dirty="0"/>
              <a:t>Requisition doesn’t match quote</a:t>
            </a:r>
          </a:p>
          <a:p>
            <a:pPr marL="285750" indent="-285750">
              <a:buFont typeface="Calibri" panose="020F0502020204030204" pitchFamily="34" charset="0"/>
              <a:buChar char="×"/>
            </a:pPr>
            <a:r>
              <a:rPr lang="en-US" sz="2400" dirty="0"/>
              <a:t>Formal bid required</a:t>
            </a:r>
          </a:p>
          <a:p>
            <a:pPr marL="285750" indent="-285750">
              <a:buFont typeface="Calibri" panose="020F0502020204030204" pitchFamily="34" charset="0"/>
              <a:buChar char="×"/>
            </a:pPr>
            <a:r>
              <a:rPr lang="en-US" sz="2400" dirty="0"/>
              <a:t>$0 line item</a:t>
            </a:r>
          </a:p>
          <a:p>
            <a:pPr marL="285750" indent="-285750">
              <a:buFont typeface="Calibri" panose="020F0502020204030204" pitchFamily="34" charset="0"/>
              <a:buChar char="×"/>
            </a:pPr>
            <a:r>
              <a:rPr lang="en-US" sz="2400" dirty="0"/>
              <a:t>Nothing attached </a:t>
            </a:r>
          </a:p>
          <a:p>
            <a:pPr marL="285750" indent="-285750">
              <a:buFont typeface="Calibri" panose="020F0502020204030204" pitchFamily="34" charset="0"/>
              <a:buChar char="×"/>
            </a:pPr>
            <a:r>
              <a:rPr lang="en-US" sz="2400" dirty="0"/>
              <a:t>NSF – Insufficient funds</a:t>
            </a:r>
          </a:p>
          <a:p>
            <a:pPr marL="285750" indent="-285750">
              <a:buFont typeface="Calibri" panose="020F0502020204030204" pitchFamily="34" charset="0"/>
              <a:buChar char="×"/>
            </a:pPr>
            <a:r>
              <a:rPr lang="en-US" sz="2400" dirty="0"/>
              <a:t>Taxes on quote</a:t>
            </a:r>
          </a:p>
          <a:p>
            <a:pPr marL="285750" indent="-285750">
              <a:buFont typeface="Calibri" panose="020F0502020204030204" pitchFamily="34" charset="0"/>
              <a:buChar char="×"/>
            </a:pPr>
            <a:r>
              <a:rPr lang="en-US" sz="2400" dirty="0"/>
              <a:t>Contract signed by unauthorized person </a:t>
            </a:r>
          </a:p>
          <a:p>
            <a:pPr marL="285750" indent="-285750">
              <a:buFont typeface="Calibri" panose="020F0502020204030204" pitchFamily="34" charset="0"/>
              <a:buChar char="×"/>
            </a:pPr>
            <a:r>
              <a:rPr lang="en-US" sz="2400" dirty="0"/>
              <a:t>Freight not on requisition</a:t>
            </a:r>
          </a:p>
          <a:p>
            <a:pPr marL="285750" indent="-285750">
              <a:buFont typeface="Calibri" panose="020F0502020204030204" pitchFamily="34" charset="0"/>
              <a:buChar char="×"/>
            </a:pPr>
            <a:r>
              <a:rPr lang="en-US" sz="2400" dirty="0"/>
              <a:t>Transaction requires additional quotes</a:t>
            </a:r>
          </a:p>
          <a:p>
            <a:pPr marL="285750" indent="-285750">
              <a:buFont typeface="Calibri" panose="020F0502020204030204" pitchFamily="34" charset="0"/>
              <a:buChar char="×"/>
            </a:pPr>
            <a:r>
              <a:rPr lang="en-US" sz="2400" dirty="0"/>
              <a:t>Required forms missing</a:t>
            </a:r>
          </a:p>
          <a:p>
            <a:pPr marL="285750" indent="-285750">
              <a:buFont typeface="Calibri" panose="020F0502020204030204" pitchFamily="34" charset="0"/>
              <a:buChar char="×"/>
            </a:pPr>
            <a:r>
              <a:rPr lang="en-US" sz="2400" dirty="0"/>
              <a:t>Requisition not itemized</a:t>
            </a:r>
          </a:p>
          <a:p>
            <a:pPr marL="285750" indent="-285750">
              <a:buFont typeface="Calibri" panose="020F0502020204030204" pitchFamily="34" charset="0"/>
              <a:buChar char="×"/>
            </a:pPr>
            <a:r>
              <a:rPr lang="en-US" sz="2400" dirty="0"/>
              <a:t>Multiple lines – no commodity selected</a:t>
            </a:r>
          </a:p>
          <a:p>
            <a:pPr marL="285750" indent="-285750">
              <a:buFont typeface="Calibri" panose="020F0502020204030204" pitchFamily="34" charset="0"/>
              <a:buChar char="×"/>
            </a:pPr>
            <a:r>
              <a:rPr lang="en-US" sz="2400" dirty="0"/>
              <a:t>Incorrect Accounting information</a:t>
            </a:r>
          </a:p>
        </p:txBody>
      </p:sp>
      <p:sp>
        <p:nvSpPr>
          <p:cNvPr id="7" name="TextBox 6">
            <a:extLst>
              <a:ext uri="{FF2B5EF4-FFF2-40B4-BE49-F238E27FC236}">
                <a16:creationId xmlns:a16="http://schemas.microsoft.com/office/drawing/2014/main" id="{4FB3A5A7-641F-A364-76E2-85FCFAC07E41}"/>
              </a:ext>
            </a:extLst>
          </p:cNvPr>
          <p:cNvSpPr txBox="1"/>
          <p:nvPr/>
        </p:nvSpPr>
        <p:spPr>
          <a:xfrm>
            <a:off x="796705" y="5474994"/>
            <a:ext cx="5252720" cy="646331"/>
          </a:xfrm>
          <a:prstGeom prst="rect">
            <a:avLst/>
          </a:prstGeom>
          <a:noFill/>
        </p:spPr>
        <p:txBody>
          <a:bodyPr wrap="square" rtlCol="0">
            <a:spAutoFit/>
          </a:bodyPr>
          <a:lstStyle/>
          <a:p>
            <a:r>
              <a:rPr lang="en-US" dirty="0"/>
              <a:t>Use your resources. | Plan ahead. | Give your transaction the time it requires. </a:t>
            </a:r>
          </a:p>
        </p:txBody>
      </p:sp>
    </p:spTree>
    <p:extLst>
      <p:ext uri="{BB962C8B-B14F-4D97-AF65-F5344CB8AC3E}">
        <p14:creationId xmlns:p14="http://schemas.microsoft.com/office/powerpoint/2010/main" val="2825351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6EB872-4A82-0296-9836-A115BE8FCD1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D606010-64BF-3E0B-62DD-1B5FD56BAD1F}"/>
              </a:ext>
            </a:extLst>
          </p:cNvPr>
          <p:cNvPicPr>
            <a:picLocks noChangeAspect="1"/>
          </p:cNvPicPr>
          <p:nvPr/>
        </p:nvPicPr>
        <p:blipFill rotWithShape="1">
          <a:blip r:embed="rId3"/>
          <a:srcRect t="87391"/>
          <a:stretch/>
        </p:blipFill>
        <p:spPr>
          <a:xfrm>
            <a:off x="2060379" y="5841719"/>
            <a:ext cx="9144793" cy="858624"/>
          </a:xfrm>
          <a:prstGeom prst="rect">
            <a:avLst/>
          </a:prstGeom>
        </p:spPr>
      </p:pic>
      <p:sp>
        <p:nvSpPr>
          <p:cNvPr id="7" name="Title 6">
            <a:extLst>
              <a:ext uri="{FF2B5EF4-FFF2-40B4-BE49-F238E27FC236}">
                <a16:creationId xmlns:a16="http://schemas.microsoft.com/office/drawing/2014/main" id="{E39C30B3-79B3-5A94-84C1-59F1D7276EFC}"/>
              </a:ext>
            </a:extLst>
          </p:cNvPr>
          <p:cNvSpPr>
            <a:spLocks noGrp="1"/>
          </p:cNvSpPr>
          <p:nvPr>
            <p:ph type="title"/>
          </p:nvPr>
        </p:nvSpPr>
        <p:spPr>
          <a:xfrm>
            <a:off x="1847731" y="157657"/>
            <a:ext cx="7762593" cy="878885"/>
          </a:xfrm>
        </p:spPr>
        <p:txBody>
          <a:bodyPr>
            <a:normAutofit/>
          </a:bodyPr>
          <a:lstStyle/>
          <a:p>
            <a:r>
              <a:rPr lang="en-US" sz="4800" b="1" dirty="0">
                <a:solidFill>
                  <a:srgbClr val="C00000"/>
                </a:solidFill>
                <a:latin typeface="+mn-lt"/>
              </a:rPr>
              <a:t>Resources</a:t>
            </a:r>
          </a:p>
        </p:txBody>
      </p:sp>
      <p:sp>
        <p:nvSpPr>
          <p:cNvPr id="9" name="Content Placeholder 8">
            <a:extLst>
              <a:ext uri="{FF2B5EF4-FFF2-40B4-BE49-F238E27FC236}">
                <a16:creationId xmlns:a16="http://schemas.microsoft.com/office/drawing/2014/main" id="{9DEA1B01-D546-DE2E-87ED-D31FFB6BD50A}"/>
              </a:ext>
            </a:extLst>
          </p:cNvPr>
          <p:cNvSpPr>
            <a:spLocks noGrp="1"/>
          </p:cNvSpPr>
          <p:nvPr>
            <p:ph sz="half" idx="2"/>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8469D052-A787-5D43-7348-7FB429F6F697}"/>
              </a:ext>
            </a:extLst>
          </p:cNvPr>
          <p:cNvSpPr txBox="1"/>
          <p:nvPr/>
        </p:nvSpPr>
        <p:spPr>
          <a:xfrm>
            <a:off x="487378" y="1163355"/>
            <a:ext cx="11217244" cy="1077218"/>
          </a:xfrm>
          <a:prstGeom prst="rect">
            <a:avLst/>
          </a:prstGeom>
          <a:noFill/>
        </p:spPr>
        <p:txBody>
          <a:bodyPr wrap="square">
            <a:spAutoFit/>
          </a:bodyPr>
          <a:lstStyle/>
          <a:p>
            <a:pPr algn="ctr"/>
            <a:r>
              <a:rPr lang="en-US" sz="2800" b="1" dirty="0">
                <a:hlinkClick r:id="rId4"/>
              </a:rPr>
              <a:t>Office of Purchasing Website</a:t>
            </a:r>
            <a:endParaRPr lang="en-US" sz="2800" b="1" dirty="0"/>
          </a:p>
          <a:p>
            <a:pPr algn="ctr"/>
            <a:r>
              <a:rPr lang="en-US" dirty="0">
                <a:hlinkClick r:id="rId4"/>
              </a:rPr>
              <a:t>https://purchasing.louisiana.edu/</a:t>
            </a:r>
            <a:endParaRPr lang="en-US" dirty="0"/>
          </a:p>
          <a:p>
            <a:endParaRPr lang="en-US" dirty="0"/>
          </a:p>
        </p:txBody>
      </p:sp>
      <p:sp>
        <p:nvSpPr>
          <p:cNvPr id="3" name="TextBox 2">
            <a:extLst>
              <a:ext uri="{FF2B5EF4-FFF2-40B4-BE49-F238E27FC236}">
                <a16:creationId xmlns:a16="http://schemas.microsoft.com/office/drawing/2014/main" id="{90BF3FDE-5319-1B9A-53FC-E40A0B05A733}"/>
              </a:ext>
            </a:extLst>
          </p:cNvPr>
          <p:cNvSpPr txBox="1"/>
          <p:nvPr/>
        </p:nvSpPr>
        <p:spPr>
          <a:xfrm>
            <a:off x="1951053" y="2131136"/>
            <a:ext cx="2691186" cy="923330"/>
          </a:xfrm>
          <a:prstGeom prst="rect">
            <a:avLst/>
          </a:prstGeom>
          <a:noFill/>
        </p:spPr>
        <p:txBody>
          <a:bodyPr wrap="none" rtlCol="0">
            <a:spAutoFit/>
          </a:bodyPr>
          <a:lstStyle/>
          <a:p>
            <a:pPr algn="ctr"/>
            <a:r>
              <a:rPr lang="en-US" b="1" dirty="0">
                <a:hlinkClick r:id="rId5"/>
              </a:rPr>
              <a:t>Banner Training</a:t>
            </a:r>
            <a:endParaRPr lang="en-US" b="1" dirty="0"/>
          </a:p>
          <a:p>
            <a:pPr algn="ctr"/>
            <a:r>
              <a:rPr lang="en-US" b="1" dirty="0"/>
              <a:t>How to enter a requisition</a:t>
            </a:r>
          </a:p>
          <a:p>
            <a:pPr algn="ctr"/>
            <a:r>
              <a:rPr lang="en-US" b="1" dirty="0"/>
              <a:t>Editing a requisition</a:t>
            </a:r>
          </a:p>
        </p:txBody>
      </p:sp>
      <p:sp>
        <p:nvSpPr>
          <p:cNvPr id="4" name="TextBox 3">
            <a:extLst>
              <a:ext uri="{FF2B5EF4-FFF2-40B4-BE49-F238E27FC236}">
                <a16:creationId xmlns:a16="http://schemas.microsoft.com/office/drawing/2014/main" id="{0C4BDA73-F96D-4AC9-FA27-1EEB9C7CDC59}"/>
              </a:ext>
            </a:extLst>
          </p:cNvPr>
          <p:cNvSpPr txBox="1"/>
          <p:nvPr/>
        </p:nvSpPr>
        <p:spPr>
          <a:xfrm>
            <a:off x="7098043" y="4982562"/>
            <a:ext cx="3309689" cy="646331"/>
          </a:xfrm>
          <a:prstGeom prst="rect">
            <a:avLst/>
          </a:prstGeom>
          <a:noFill/>
        </p:spPr>
        <p:txBody>
          <a:bodyPr wrap="none" rtlCol="0">
            <a:spAutoFit/>
          </a:bodyPr>
          <a:lstStyle/>
          <a:p>
            <a:pPr algn="ctr"/>
            <a:r>
              <a:rPr lang="en-US" b="1" dirty="0">
                <a:hlinkClick r:id="rId6"/>
              </a:rPr>
              <a:t> Adding a New Vendor to Banner</a:t>
            </a:r>
            <a:endParaRPr lang="en-US" b="1" dirty="0"/>
          </a:p>
          <a:p>
            <a:pPr algn="ctr"/>
            <a:r>
              <a:rPr lang="en-US" b="1" dirty="0"/>
              <a:t>Links to necessary forms</a:t>
            </a:r>
            <a:endParaRPr lang="en-US" dirty="0"/>
          </a:p>
        </p:txBody>
      </p:sp>
      <p:sp>
        <p:nvSpPr>
          <p:cNvPr id="5" name="TextBox 4">
            <a:extLst>
              <a:ext uri="{FF2B5EF4-FFF2-40B4-BE49-F238E27FC236}">
                <a16:creationId xmlns:a16="http://schemas.microsoft.com/office/drawing/2014/main" id="{3DBCB86A-FBA4-AA30-0DF9-D0F91FD3E790}"/>
              </a:ext>
            </a:extLst>
          </p:cNvPr>
          <p:cNvSpPr txBox="1"/>
          <p:nvPr/>
        </p:nvSpPr>
        <p:spPr>
          <a:xfrm>
            <a:off x="1858015" y="3477398"/>
            <a:ext cx="2784224" cy="923330"/>
          </a:xfrm>
          <a:prstGeom prst="rect">
            <a:avLst/>
          </a:prstGeom>
          <a:noFill/>
        </p:spPr>
        <p:txBody>
          <a:bodyPr wrap="none" rtlCol="0">
            <a:spAutoFit/>
          </a:bodyPr>
          <a:lstStyle/>
          <a:p>
            <a:pPr algn="ctr"/>
            <a:r>
              <a:rPr lang="en-US" b="1" dirty="0">
                <a:hlinkClick r:id="rId7"/>
              </a:rPr>
              <a:t>Purchasing at  a Glance</a:t>
            </a:r>
            <a:endParaRPr lang="en-US" b="1" dirty="0"/>
          </a:p>
          <a:p>
            <a:pPr algn="ctr"/>
            <a:r>
              <a:rPr lang="en-US" b="1" dirty="0"/>
              <a:t>Quick reference guide</a:t>
            </a:r>
          </a:p>
          <a:p>
            <a:pPr algn="ctr"/>
            <a:r>
              <a:rPr lang="en-US" b="1" dirty="0"/>
              <a:t>Competitive limits outlined</a:t>
            </a:r>
          </a:p>
        </p:txBody>
      </p:sp>
      <p:sp>
        <p:nvSpPr>
          <p:cNvPr id="6" name="TextBox 5">
            <a:extLst>
              <a:ext uri="{FF2B5EF4-FFF2-40B4-BE49-F238E27FC236}">
                <a16:creationId xmlns:a16="http://schemas.microsoft.com/office/drawing/2014/main" id="{0A4879A7-5DF1-FF32-3017-29E739DCA9C0}"/>
              </a:ext>
            </a:extLst>
          </p:cNvPr>
          <p:cNvSpPr txBox="1"/>
          <p:nvPr/>
        </p:nvSpPr>
        <p:spPr>
          <a:xfrm>
            <a:off x="7425303" y="2112048"/>
            <a:ext cx="2706318" cy="923330"/>
          </a:xfrm>
          <a:prstGeom prst="rect">
            <a:avLst/>
          </a:prstGeom>
          <a:noFill/>
        </p:spPr>
        <p:txBody>
          <a:bodyPr wrap="none" rtlCol="0">
            <a:spAutoFit/>
          </a:bodyPr>
          <a:lstStyle/>
          <a:p>
            <a:pPr algn="ctr"/>
            <a:r>
              <a:rPr lang="en-US" b="1" dirty="0">
                <a:hlinkClick r:id="rId8"/>
              </a:rPr>
              <a:t>Purchasing Forms</a:t>
            </a:r>
            <a:r>
              <a:rPr lang="en-US" dirty="0"/>
              <a:t>	</a:t>
            </a:r>
          </a:p>
          <a:p>
            <a:pPr algn="ctr"/>
            <a:r>
              <a:rPr lang="en-US" b="1" dirty="0"/>
              <a:t>Links to all available forms</a:t>
            </a:r>
          </a:p>
          <a:p>
            <a:endParaRPr lang="en-US" dirty="0"/>
          </a:p>
        </p:txBody>
      </p:sp>
      <p:sp>
        <p:nvSpPr>
          <p:cNvPr id="8" name="TextBox 7">
            <a:extLst>
              <a:ext uri="{FF2B5EF4-FFF2-40B4-BE49-F238E27FC236}">
                <a16:creationId xmlns:a16="http://schemas.microsoft.com/office/drawing/2014/main" id="{B92640BC-5ACD-71C3-CA6C-E364192F5F19}"/>
              </a:ext>
            </a:extLst>
          </p:cNvPr>
          <p:cNvSpPr txBox="1"/>
          <p:nvPr/>
        </p:nvSpPr>
        <p:spPr>
          <a:xfrm>
            <a:off x="1560001" y="5048314"/>
            <a:ext cx="4169026" cy="646331"/>
          </a:xfrm>
          <a:prstGeom prst="rect">
            <a:avLst/>
          </a:prstGeom>
          <a:noFill/>
        </p:spPr>
        <p:txBody>
          <a:bodyPr wrap="none" rtlCol="0">
            <a:spAutoFit/>
          </a:bodyPr>
          <a:lstStyle/>
          <a:p>
            <a:pPr algn="ctr"/>
            <a:r>
              <a:rPr lang="en-US" b="1" dirty="0">
                <a:hlinkClick r:id="rId9"/>
              </a:rPr>
              <a:t>Small Purchase Executive Order</a:t>
            </a:r>
            <a:endParaRPr lang="en-US" b="1" dirty="0"/>
          </a:p>
          <a:p>
            <a:pPr algn="ctr"/>
            <a:r>
              <a:rPr lang="en-US" b="1" dirty="0"/>
              <a:t>Current Executive Order with spend limits</a:t>
            </a:r>
            <a:endParaRPr lang="en-US" dirty="0"/>
          </a:p>
        </p:txBody>
      </p:sp>
      <p:sp>
        <p:nvSpPr>
          <p:cNvPr id="12" name="TextBox 11">
            <a:extLst>
              <a:ext uri="{FF2B5EF4-FFF2-40B4-BE49-F238E27FC236}">
                <a16:creationId xmlns:a16="http://schemas.microsoft.com/office/drawing/2014/main" id="{3A234A55-CC7B-5C92-361E-FB21DD70FE56}"/>
              </a:ext>
            </a:extLst>
          </p:cNvPr>
          <p:cNvSpPr txBox="1"/>
          <p:nvPr/>
        </p:nvSpPr>
        <p:spPr>
          <a:xfrm>
            <a:off x="6939816" y="3443129"/>
            <a:ext cx="3676944" cy="1200329"/>
          </a:xfrm>
          <a:prstGeom prst="rect">
            <a:avLst/>
          </a:prstGeom>
          <a:noFill/>
        </p:spPr>
        <p:txBody>
          <a:bodyPr wrap="square">
            <a:spAutoFit/>
          </a:bodyPr>
          <a:lstStyle/>
          <a:p>
            <a:pPr algn="ctr"/>
            <a:r>
              <a:rPr lang="en-US" sz="1800" b="1" dirty="0">
                <a:hlinkClick r:id="rId10"/>
              </a:rPr>
              <a:t>State Contracts Louisiana’s </a:t>
            </a:r>
          </a:p>
          <a:p>
            <a:pPr algn="ctr"/>
            <a:r>
              <a:rPr lang="en-US" sz="1800" b="1" dirty="0">
                <a:hlinkClick r:id="rId10"/>
              </a:rPr>
              <a:t>Electronic Catalog (LA </a:t>
            </a:r>
            <a:r>
              <a:rPr lang="en-US" sz="1800" b="1" dirty="0" err="1">
                <a:hlinkClick r:id="rId10"/>
              </a:rPr>
              <a:t>eCat</a:t>
            </a:r>
            <a:r>
              <a:rPr lang="en-US" sz="1800" b="1" dirty="0">
                <a:hlinkClick r:id="rId10"/>
              </a:rPr>
              <a:t>) </a:t>
            </a:r>
            <a:endParaRPr lang="en-US" sz="1800" b="1" dirty="0"/>
          </a:p>
          <a:p>
            <a:pPr algn="ctr"/>
            <a:r>
              <a:rPr lang="en-US" b="1" dirty="0"/>
              <a:t>Search all available State Contracts </a:t>
            </a:r>
          </a:p>
          <a:p>
            <a:pPr algn="ctr"/>
            <a:r>
              <a:rPr lang="en-US" b="1" dirty="0"/>
              <a:t>by name or description</a:t>
            </a:r>
            <a:endParaRPr lang="en-US" dirty="0"/>
          </a:p>
        </p:txBody>
      </p:sp>
    </p:spTree>
    <p:extLst>
      <p:ext uri="{BB962C8B-B14F-4D97-AF65-F5344CB8AC3E}">
        <p14:creationId xmlns:p14="http://schemas.microsoft.com/office/powerpoint/2010/main" val="738178811"/>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CFD6B-4CB6-9CB8-3832-C03C21B7477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329FE72-A951-FAF6-EBC7-05A9393020BA}"/>
              </a:ext>
            </a:extLst>
          </p:cNvPr>
          <p:cNvPicPr>
            <a:picLocks noChangeAspect="1"/>
          </p:cNvPicPr>
          <p:nvPr/>
        </p:nvPicPr>
        <p:blipFill rotWithShape="1">
          <a:blip r:embed="rId3"/>
          <a:srcRect t="87391"/>
          <a:stretch/>
        </p:blipFill>
        <p:spPr>
          <a:xfrm>
            <a:off x="1978898" y="5970967"/>
            <a:ext cx="9144793" cy="858624"/>
          </a:xfrm>
          <a:prstGeom prst="rect">
            <a:avLst/>
          </a:prstGeom>
        </p:spPr>
      </p:pic>
      <p:sp>
        <p:nvSpPr>
          <p:cNvPr id="7" name="Title 6">
            <a:extLst>
              <a:ext uri="{FF2B5EF4-FFF2-40B4-BE49-F238E27FC236}">
                <a16:creationId xmlns:a16="http://schemas.microsoft.com/office/drawing/2014/main" id="{F32D5A03-EB8C-EDA9-A127-B766F9422823}"/>
              </a:ext>
            </a:extLst>
          </p:cNvPr>
          <p:cNvSpPr>
            <a:spLocks noGrp="1"/>
          </p:cNvSpPr>
          <p:nvPr>
            <p:ph type="title"/>
          </p:nvPr>
        </p:nvSpPr>
        <p:spPr>
          <a:xfrm>
            <a:off x="1829624" y="217036"/>
            <a:ext cx="7762593" cy="878885"/>
          </a:xfrm>
        </p:spPr>
        <p:txBody>
          <a:bodyPr>
            <a:normAutofit/>
          </a:bodyPr>
          <a:lstStyle/>
          <a:p>
            <a:r>
              <a:rPr lang="en-US" sz="4800" b="1" dirty="0">
                <a:solidFill>
                  <a:srgbClr val="C00000"/>
                </a:solidFill>
                <a:latin typeface="+mn-lt"/>
              </a:rPr>
              <a:t>Purchasing Staff</a:t>
            </a:r>
          </a:p>
        </p:txBody>
      </p:sp>
      <p:sp>
        <p:nvSpPr>
          <p:cNvPr id="9" name="Content Placeholder 8">
            <a:extLst>
              <a:ext uri="{FF2B5EF4-FFF2-40B4-BE49-F238E27FC236}">
                <a16:creationId xmlns:a16="http://schemas.microsoft.com/office/drawing/2014/main" id="{7AA9341D-E855-A186-2222-DB47D61E6B77}"/>
              </a:ext>
            </a:extLst>
          </p:cNvPr>
          <p:cNvSpPr>
            <a:spLocks noGrp="1"/>
          </p:cNvSpPr>
          <p:nvPr>
            <p:ph sz="half" idx="2"/>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2DECEE19-995C-E7D2-8FF5-A3C8BB013514}"/>
              </a:ext>
            </a:extLst>
          </p:cNvPr>
          <p:cNvSpPr txBox="1"/>
          <p:nvPr/>
        </p:nvSpPr>
        <p:spPr>
          <a:xfrm>
            <a:off x="949105" y="1247342"/>
            <a:ext cx="10503529" cy="3693319"/>
          </a:xfrm>
          <a:prstGeom prst="rect">
            <a:avLst/>
          </a:prstGeom>
          <a:noFill/>
        </p:spPr>
        <p:txBody>
          <a:bodyPr wrap="square">
            <a:spAutoFit/>
          </a:bodyPr>
          <a:lstStyle/>
          <a:p>
            <a:endParaRPr lang="en-US" dirty="0"/>
          </a:p>
          <a:p>
            <a:r>
              <a:rPr lang="en-US" dirty="0"/>
              <a:t>General Purchasing Questions	Purchasing	   </a:t>
            </a:r>
            <a:r>
              <a:rPr lang="en-US" dirty="0">
                <a:hlinkClick r:id="rId4"/>
              </a:rPr>
              <a:t>purchasing@louisiana.edu</a:t>
            </a:r>
            <a:r>
              <a:rPr lang="en-US" dirty="0"/>
              <a:t>		  482-5396 </a:t>
            </a:r>
          </a:p>
          <a:p>
            <a:endParaRPr lang="en-US" dirty="0"/>
          </a:p>
          <a:p>
            <a:endParaRPr lang="en-US" dirty="0"/>
          </a:p>
          <a:p>
            <a:r>
              <a:rPr lang="en-US" dirty="0"/>
              <a:t>General LaCarte Card Questions	LaCarte		   </a:t>
            </a:r>
            <a:r>
              <a:rPr lang="en-US" dirty="0">
                <a:hlinkClick r:id="rId5"/>
              </a:rPr>
              <a:t>lacarte@louisiana.edu</a:t>
            </a:r>
            <a:r>
              <a:rPr lang="en-US" dirty="0"/>
              <a:t>		   482-5396</a:t>
            </a:r>
          </a:p>
          <a:p>
            <a:r>
              <a:rPr lang="en-US" dirty="0"/>
              <a:t> </a:t>
            </a:r>
          </a:p>
          <a:p>
            <a:endParaRPr lang="en-US" dirty="0"/>
          </a:p>
          <a:p>
            <a:r>
              <a:rPr lang="en-US" dirty="0"/>
              <a:t>Professional Services (PPCS)		 Celena Tilbury 	   </a:t>
            </a:r>
            <a:r>
              <a:rPr lang="en-US" dirty="0">
                <a:hlinkClick r:id="rId6"/>
              </a:rPr>
              <a:t>celena.tilbury@louisiana.edu</a:t>
            </a:r>
            <a:r>
              <a:rPr lang="en-US" dirty="0"/>
              <a:t> 	   482-6239</a:t>
            </a:r>
          </a:p>
          <a:p>
            <a:endParaRPr lang="en-US" dirty="0"/>
          </a:p>
          <a:p>
            <a:endParaRPr lang="en-US" dirty="0"/>
          </a:p>
          <a:p>
            <a:r>
              <a:rPr lang="en-US" dirty="0"/>
              <a:t>General Purchasing, Bids, </a:t>
            </a:r>
          </a:p>
          <a:p>
            <a:r>
              <a:rPr lang="en-US" dirty="0"/>
              <a:t>Renewals, Construction		Roxanne Formeller	   </a:t>
            </a:r>
            <a:r>
              <a:rPr lang="en-US" dirty="0">
                <a:hlinkClick r:id="rId7"/>
              </a:rPr>
              <a:t>roxanne.formeller@louisiana.edu</a:t>
            </a:r>
            <a:r>
              <a:rPr lang="en-US" dirty="0"/>
              <a:t>	   482-2955 </a:t>
            </a:r>
          </a:p>
          <a:p>
            <a:endParaRPr lang="en-US" dirty="0"/>
          </a:p>
        </p:txBody>
      </p:sp>
    </p:spTree>
    <p:extLst>
      <p:ext uri="{BB962C8B-B14F-4D97-AF65-F5344CB8AC3E}">
        <p14:creationId xmlns:p14="http://schemas.microsoft.com/office/powerpoint/2010/main" val="262660332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4C39A-2E2A-CD8D-960A-F00991CC2EF5}"/>
              </a:ext>
            </a:extLst>
          </p:cNvPr>
          <p:cNvSpPr>
            <a:spLocks noGrp="1"/>
          </p:cNvSpPr>
          <p:nvPr>
            <p:ph type="title"/>
          </p:nvPr>
        </p:nvSpPr>
        <p:spPr>
          <a:xfrm>
            <a:off x="457200" y="274638"/>
            <a:ext cx="11328400" cy="1143000"/>
          </a:xfrm>
        </p:spPr>
        <p:txBody>
          <a:bodyPr>
            <a:normAutofit/>
          </a:bodyPr>
          <a:lstStyle/>
          <a:p>
            <a:r>
              <a:rPr lang="en-US" sz="4800" b="1" dirty="0">
                <a:solidFill>
                  <a:srgbClr val="AD0313"/>
                </a:solidFill>
              </a:rPr>
              <a:t>Sign in Sheet</a:t>
            </a:r>
          </a:p>
        </p:txBody>
      </p:sp>
      <p:pic>
        <p:nvPicPr>
          <p:cNvPr id="7" name="Picture 6">
            <a:extLst>
              <a:ext uri="{FF2B5EF4-FFF2-40B4-BE49-F238E27FC236}">
                <a16:creationId xmlns:a16="http://schemas.microsoft.com/office/drawing/2014/main" id="{405D6475-1F6F-29B2-A152-E2EEA36B9DB9}"/>
              </a:ext>
            </a:extLst>
          </p:cNvPr>
          <p:cNvPicPr>
            <a:picLocks noChangeAspect="1"/>
          </p:cNvPicPr>
          <p:nvPr/>
        </p:nvPicPr>
        <p:blipFill>
          <a:blip r:embed="rId2"/>
          <a:stretch>
            <a:fillRect/>
          </a:stretch>
        </p:blipFill>
        <p:spPr>
          <a:xfrm>
            <a:off x="4238883" y="2145923"/>
            <a:ext cx="3714234" cy="3714234"/>
          </a:xfrm>
          <a:prstGeom prst="rect">
            <a:avLst/>
          </a:prstGeom>
        </p:spPr>
      </p:pic>
    </p:spTree>
    <p:extLst>
      <p:ext uri="{BB962C8B-B14F-4D97-AF65-F5344CB8AC3E}">
        <p14:creationId xmlns:p14="http://schemas.microsoft.com/office/powerpoint/2010/main" val="21551524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FE353-FF02-E117-9611-A2E9260C66D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61D20333-78E2-EA6F-1E10-951BBB7D539A}"/>
              </a:ext>
            </a:extLst>
          </p:cNvPr>
          <p:cNvPicPr>
            <a:picLocks noChangeAspect="1"/>
          </p:cNvPicPr>
          <p:nvPr/>
        </p:nvPicPr>
        <p:blipFill rotWithShape="1">
          <a:blip r:embed="rId3"/>
          <a:srcRect t="87391"/>
          <a:stretch/>
        </p:blipFill>
        <p:spPr>
          <a:xfrm>
            <a:off x="1838677" y="5930437"/>
            <a:ext cx="9144793" cy="858624"/>
          </a:xfrm>
          <a:prstGeom prst="rect">
            <a:avLst/>
          </a:prstGeom>
        </p:spPr>
      </p:pic>
      <p:sp>
        <p:nvSpPr>
          <p:cNvPr id="7" name="Title 6">
            <a:extLst>
              <a:ext uri="{FF2B5EF4-FFF2-40B4-BE49-F238E27FC236}">
                <a16:creationId xmlns:a16="http://schemas.microsoft.com/office/drawing/2014/main" id="{D3131375-BA2B-BC2E-DF46-743C99EB0DF8}"/>
              </a:ext>
            </a:extLst>
          </p:cNvPr>
          <p:cNvSpPr>
            <a:spLocks noGrp="1"/>
          </p:cNvSpPr>
          <p:nvPr>
            <p:ph type="title"/>
          </p:nvPr>
        </p:nvSpPr>
        <p:spPr>
          <a:xfrm>
            <a:off x="2214703" y="2361522"/>
            <a:ext cx="7762593" cy="878885"/>
          </a:xfrm>
        </p:spPr>
        <p:txBody>
          <a:bodyPr>
            <a:normAutofit/>
          </a:bodyPr>
          <a:lstStyle/>
          <a:p>
            <a:r>
              <a:rPr lang="en-US" sz="4800" b="1" dirty="0">
                <a:solidFill>
                  <a:srgbClr val="C00000"/>
                </a:solidFill>
                <a:latin typeface="+mn-lt"/>
              </a:rPr>
              <a:t>Questions? </a:t>
            </a:r>
            <a:endParaRPr lang="en-US" sz="4800" b="1" u="sng" dirty="0">
              <a:solidFill>
                <a:srgbClr val="C00000"/>
              </a:solidFill>
              <a:latin typeface="+mn-lt"/>
            </a:endParaRPr>
          </a:p>
        </p:txBody>
      </p:sp>
      <p:sp>
        <p:nvSpPr>
          <p:cNvPr id="9" name="Content Placeholder 8">
            <a:extLst>
              <a:ext uri="{FF2B5EF4-FFF2-40B4-BE49-F238E27FC236}">
                <a16:creationId xmlns:a16="http://schemas.microsoft.com/office/drawing/2014/main" id="{CC278845-1BC5-B1FA-AEF5-90942D21C55A}"/>
              </a:ext>
            </a:extLst>
          </p:cNvPr>
          <p:cNvSpPr>
            <a:spLocks noGrp="1"/>
          </p:cNvSpPr>
          <p:nvPr>
            <p:ph sz="half" idx="1"/>
          </p:nvPr>
        </p:nvSpPr>
        <p:spPr>
          <a:xfrm>
            <a:off x="10407732" y="1825625"/>
            <a:ext cx="946068" cy="4351338"/>
          </a:xfrm>
        </p:spPr>
        <p:txBody>
          <a:bodyPr vert="horz" lIns="91440" tIns="45720" rIns="91440" bIns="45720" rtlCol="0" anchor="t">
            <a:normAutofit/>
          </a:bodyPr>
          <a:lstStyle/>
          <a:p>
            <a:pPr marL="0" indent="0">
              <a:buNone/>
            </a:pPr>
            <a:endParaRPr lang="en-US" dirty="0">
              <a:cs typeface="Calibri" panose="020F0502020204030204"/>
            </a:endParaRPr>
          </a:p>
          <a:p>
            <a:endParaRPr lang="en-US" dirty="0">
              <a:cs typeface="Calibri" panose="020F0502020204030204"/>
            </a:endParaRPr>
          </a:p>
          <a:p>
            <a:endParaRPr lang="en-US" dirty="0"/>
          </a:p>
          <a:p>
            <a:endParaRPr lang="en-US" dirty="0"/>
          </a:p>
        </p:txBody>
      </p:sp>
      <p:sp>
        <p:nvSpPr>
          <p:cNvPr id="11" name="TextBox 10">
            <a:extLst>
              <a:ext uri="{FF2B5EF4-FFF2-40B4-BE49-F238E27FC236}">
                <a16:creationId xmlns:a16="http://schemas.microsoft.com/office/drawing/2014/main" id="{323BB44D-65AD-EEC3-F6E0-74DF6609FB34}"/>
              </a:ext>
            </a:extLst>
          </p:cNvPr>
          <p:cNvSpPr txBox="1"/>
          <p:nvPr/>
        </p:nvSpPr>
        <p:spPr>
          <a:xfrm>
            <a:off x="2336817" y="2800965"/>
            <a:ext cx="7572776" cy="1200329"/>
          </a:xfrm>
          <a:prstGeom prst="rect">
            <a:avLst/>
          </a:prstGeom>
          <a:noFill/>
        </p:spPr>
        <p:txBody>
          <a:bodyPr wrap="square">
            <a:spAutoFit/>
          </a:bodyPr>
          <a:lstStyle/>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871264930"/>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21736</TotalTime>
  <Words>1309</Words>
  <Application>Microsoft Office PowerPoint</Application>
  <PresentationFormat>Widescreen</PresentationFormat>
  <Paragraphs>231</Paragraphs>
  <Slides>16</Slides>
  <Notes>15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Helvetica</vt:lpstr>
      <vt:lpstr>Times New Roman</vt:lpstr>
      <vt:lpstr>Wingdings</vt:lpstr>
      <vt:lpstr>Office Theme</vt:lpstr>
      <vt:lpstr>PowerPoint Presentation</vt:lpstr>
      <vt:lpstr>Agenda</vt:lpstr>
      <vt:lpstr>Purchasing Workflow (General)</vt:lpstr>
      <vt:lpstr>Vendor Registration</vt:lpstr>
      <vt:lpstr>PowerPoint Presentation</vt:lpstr>
      <vt:lpstr>Spending Thresholds</vt:lpstr>
      <vt:lpstr>Professional Services (PPCS) Workflow</vt:lpstr>
      <vt:lpstr>Professional Services (PPCS) Workflow</vt:lpstr>
      <vt:lpstr>Professional Services (PPCS) Important Reminders</vt:lpstr>
      <vt:lpstr>PowerPoint Presentation</vt:lpstr>
      <vt:lpstr>Exceptions to Competition - continued</vt:lpstr>
      <vt:lpstr>PowerPoint Presentation</vt:lpstr>
      <vt:lpstr>Resources</vt:lpstr>
      <vt:lpstr>Purchasing Staff</vt:lpstr>
      <vt:lpstr>Sign in Sheet</vt:lpstr>
      <vt:lpstr>Questions?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Roxanne Formeller</dc:creator>
  <cp:lastModifiedBy>Kristi Montet</cp:lastModifiedBy>
  <cp:revision>139</cp:revision>
  <cp:lastPrinted>2026-10-13T00:55:25Z</cp:lastPrinted>
  <dcterms:created xsi:type="dcterms:W3CDTF">2022-02-10T21:24:33Z</dcterms:created>
  <dcterms:modified xsi:type="dcterms:W3CDTF">2026-10-14T16:46:50Z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38202f9-8d41-4950-b014-f183e397b746_Enabled">
    <vt:lpwstr>true</vt:lpwstr>
  </property>
  <property fmtid="{D5CDD505-2E9C-101B-9397-08002B2CF9AE}" pid="3" name="MSIP_Label_638202f9-8d41-4950-b014-f183e397b746_SetDate">
    <vt:lpwstr>2023-06-16T06:19:04Z</vt:lpwstr>
  </property>
  <property fmtid="{D5CDD505-2E9C-101B-9397-08002B2CF9AE}" pid="4" name="MSIP_Label_638202f9-8d41-4950-b014-f183e397b746_Method">
    <vt:lpwstr>Standard</vt:lpwstr>
  </property>
  <property fmtid="{D5CDD505-2E9C-101B-9397-08002B2CF9AE}" pid="5" name="MSIP_Label_638202f9-8d41-4950-b014-f183e397b746_Name">
    <vt:lpwstr>defa4170-0d19-0005-0004-bc88714345d2</vt:lpwstr>
  </property>
  <property fmtid="{D5CDD505-2E9C-101B-9397-08002B2CF9AE}" pid="6" name="MSIP_Label_638202f9-8d41-4950-b014-f183e397b746_SiteId">
    <vt:lpwstr>13b3b0ce-cd75-49a4-bfea-0a03b01ff1ab</vt:lpwstr>
  </property>
  <property fmtid="{D5CDD505-2E9C-101B-9397-08002B2CF9AE}" pid="7" name="MSIP_Label_638202f9-8d41-4950-b014-f183e397b746_ActionId">
    <vt:lpwstr>1ba7eb7a-dd93-4fc0-b94c-c8dd02bda9be</vt:lpwstr>
  </property>
  <property fmtid="{D5CDD505-2E9C-101B-9397-08002B2CF9AE}" pid="8" name="MSIP_Label_638202f9-8d41-4950-b014-f183e397b746_ContentBits">
    <vt:lpwstr>0</vt:lpwstr>
  </property>
</Properties>
</file>